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Crimson Text"/>
      <p:regular r:id="rId24"/>
      <p:bold r:id="rId25"/>
      <p:italic r:id="rId26"/>
      <p:boldItalic r:id="rId27"/>
    </p:embeddedFont>
    <p:embeddedFont>
      <p:font typeface="Century Gothic"/>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David Buckeridge"/>
  <p:cmAuthor clrIdx="1" id="1" initials="" lastIdx="5" name="Dan Pilat"/>
  <p:cmAuthor clrIdx="2" id="2" initials="" lastIdx="1" name="Brooke Struck"/>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rimsonText-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CrimsonText-italic.fntdata"/><Relationship Id="rId25" Type="http://schemas.openxmlformats.org/officeDocument/2006/relationships/font" Target="fonts/CrimsonText-bold.fntdata"/><Relationship Id="rId28" Type="http://schemas.openxmlformats.org/officeDocument/2006/relationships/font" Target="fonts/CenturyGothic-regular.fntdata"/><Relationship Id="rId27" Type="http://schemas.openxmlformats.org/officeDocument/2006/relationships/font" Target="fonts/CrimsonTex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enturyGothic-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enturyGothic-boldItalic.fntdata"/><Relationship Id="rId30" Type="http://schemas.openxmlformats.org/officeDocument/2006/relationships/font" Target="fonts/CenturyGothic-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4-05T20:28:29.311">
    <p:pos x="6000" y="0"/>
    <p:text>This information will need to adapt over time to evolving testing strategies. In QC, they are no longer testing people with symptoms in the community. So, it might be better to just have the local contact number for guidance on 'next steps' and not refer explicitly to getting tested.</p:text>
  </p:cm>
  <p:cm authorId="1" idx="1" dt="2020-04-05T20:28:29.311">
    <p:pos x="6000" y="0"/>
    <p:text>Yes, from a dev standpoint this needs to be variable so it can change without app updates - there should be a parameter that configures what messages are being sent out in different situations, depending on what the gov policy is. And it should be by province.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20-04-05T20:26:05.389">
    <p:pos x="6000" y="0"/>
    <p:text>All HCP should see this information, regardless of whether they currently work with patients who are diagnosed with COVID-19 or not.</p:text>
  </p:cm>
  <p:cm authorId="1" idx="2" dt="2020-04-05T20:26:05.389">
    <p:pos x="6000" y="0"/>
    <p:text>thanks David! that answered my TBD..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3" dt="2020-04-05T21:04:33.523">
    <p:pos x="213" y="2490"/>
    <p:text>+brooke@thedecisionlab.com
_Reassigned to Brooke Struck_</p:text>
  </p:cm>
  <p:cm authorId="2" idx="1" dt="2020-04-05T10:53:12.127">
    <p:pos x="213" y="2490"/>
    <p:text>I think we have it in two steps: a screen to self-report, then a. screen to consent to sharing that with MILA.</p:text>
  </p:cm>
  <p:cm authorId="1" idx="4" dt="2020-04-05T21:04:33.523">
    <p:pos x="213" y="2490"/>
    <p:text>From a user perspective, they would: 
1) Click on 'report' in dashboard
2) Presented with a confirmation screen they have indeed tested positive and they would self report
3) Right away, they'd be presented with another screen asking them to share their positive, anonyomous, with MILA.
If we want max data collection, i'd say 2 in 1, but not sure from a legal and ethical standpoint. The user would still 'benefit' from locally stored, device only positive test (since we'd change the recommendations, tell them to stay home, etc). We could also ask them to share it later (we store the date when they reported it, then send push notiffication to prompting them to share - after explaining the purpose).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20-04-05T20:27:35.523">
    <p:pos x="6000" y="0"/>
    <p:text>We need to have the possibility for people to be 'confirmed' without a positive test, as the current case definition in QC and elsewhere allows for this. This confirmation would usually be given by public health authorities in communication with the person.
Sending updates based on symptoms only will be more sensitive (with some false positives), but could be OK as an initial notification pending updates on the person with symptoms.</p:text>
  </p:cm>
  <p:cm authorId="1" idx="5" dt="2020-04-05T20:27:35.523">
    <p:pos x="6000" y="0"/>
    <p:text>In v1, we will allow people to self-confirm that they tested positive. 
If person will have symptoms, the ML engine will take that in consideration, but it would probably not be as 'strong' as an indicator as positive tests.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23c14a5e0_1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23c14a5e0_1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25d261b5f_3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25d261b5f_3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25d261b5f_3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25d261b5f_3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23c14a5e0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23c14a5e0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2ac6d4164_1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2ac6d4164_1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2e1301d3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2e1301d3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2e1301d36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2e1301d36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2ac6d4164_1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2ac6d4164_1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23c14a5e0_1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23c14a5e0_1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23c14a5e0_17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23c14a5e0_17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25d261b5f_3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25d261b5f_3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Sketch file here: </a:t>
            </a:r>
            <a:r>
              <a:rPr lang="en"/>
              <a:t>https://www.dropbox.com/sh/0ynxocaef79kwm6/AAA0TFnwaXg6eshcq4iTKHNFa?dl=0</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22e84a44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22e84a44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22e84a44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22e84a4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22e84a44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22e84a44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22e84a44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22e84a44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22e84a44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22e84a44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20.png"/><Relationship Id="rId8"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3.xml"/><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27.png"/><Relationship Id="rId7"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comments" Target="../comments/comment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6.png"/><Relationship Id="rId13"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1.png"/><Relationship Id="rId13" Type="http://schemas.openxmlformats.org/officeDocument/2006/relationships/image" Target="../media/image17.png"/><Relationship Id="rId12"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docs.google.com/presentation/d/1EypXAkJ5SmuspW5_r1ZJkfCWCgzRnHSRcm8NxIxC160/edit#slide=id.g729f54d807_0_92" TargetMode="External"/><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03738" y="556629"/>
            <a:ext cx="893073" cy="1803272"/>
          </a:xfrm>
          <a:prstGeom prst="rect">
            <a:avLst/>
          </a:prstGeom>
          <a:noFill/>
          <a:ln>
            <a:noFill/>
          </a:ln>
        </p:spPr>
      </p:pic>
      <p:pic>
        <p:nvPicPr>
          <p:cNvPr id="55" name="Google Shape;55;p13"/>
          <p:cNvPicPr preferRelativeResize="0"/>
          <p:nvPr/>
        </p:nvPicPr>
        <p:blipFill>
          <a:blip r:embed="rId4">
            <a:alphaModFix/>
          </a:blip>
          <a:stretch>
            <a:fillRect/>
          </a:stretch>
        </p:blipFill>
        <p:spPr>
          <a:xfrm>
            <a:off x="1132213" y="556654"/>
            <a:ext cx="893052" cy="1803223"/>
          </a:xfrm>
          <a:prstGeom prst="rect">
            <a:avLst/>
          </a:prstGeom>
          <a:noFill/>
          <a:ln>
            <a:noFill/>
          </a:ln>
        </p:spPr>
      </p:pic>
      <p:pic>
        <p:nvPicPr>
          <p:cNvPr id="56" name="Google Shape;56;p13"/>
          <p:cNvPicPr preferRelativeResize="0"/>
          <p:nvPr/>
        </p:nvPicPr>
        <p:blipFill>
          <a:blip r:embed="rId5">
            <a:alphaModFix/>
          </a:blip>
          <a:stretch>
            <a:fillRect/>
          </a:stretch>
        </p:blipFill>
        <p:spPr>
          <a:xfrm>
            <a:off x="2039724" y="556654"/>
            <a:ext cx="893052" cy="1803223"/>
          </a:xfrm>
          <a:prstGeom prst="rect">
            <a:avLst/>
          </a:prstGeom>
          <a:noFill/>
          <a:ln>
            <a:noFill/>
          </a:ln>
        </p:spPr>
      </p:pic>
      <p:cxnSp>
        <p:nvCxnSpPr>
          <p:cNvPr id="57" name="Google Shape;57;p13"/>
          <p:cNvCxnSpPr/>
          <p:nvPr/>
        </p:nvCxnSpPr>
        <p:spPr>
          <a:xfrm>
            <a:off x="204625" y="480329"/>
            <a:ext cx="2943300" cy="0"/>
          </a:xfrm>
          <a:prstGeom prst="straightConnector1">
            <a:avLst/>
          </a:prstGeom>
          <a:noFill/>
          <a:ln cap="flat" cmpd="sng" w="19050">
            <a:solidFill>
              <a:srgbClr val="1E91FF"/>
            </a:solidFill>
            <a:prstDash val="solid"/>
            <a:round/>
            <a:headEnd len="med" w="med" type="none"/>
            <a:tailEnd len="med" w="med" type="none"/>
          </a:ln>
        </p:spPr>
      </p:cxnSp>
      <p:sp>
        <p:nvSpPr>
          <p:cNvPr id="58" name="Google Shape;58;p13"/>
          <p:cNvSpPr txBox="1"/>
          <p:nvPr/>
        </p:nvSpPr>
        <p:spPr>
          <a:xfrm>
            <a:off x="204650" y="181725"/>
            <a:ext cx="32817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entury Gothic"/>
                <a:ea typeface="Century Gothic"/>
                <a:cs typeface="Century Gothic"/>
                <a:sym typeface="Century Gothic"/>
              </a:rPr>
              <a:t>Intro screens + value prop explained (</a:t>
            </a:r>
            <a:r>
              <a:rPr lang="en" sz="900">
                <a:latin typeface="Century Gothic"/>
                <a:ea typeface="Century Gothic"/>
                <a:cs typeface="Century Gothic"/>
                <a:sym typeface="Century Gothic"/>
              </a:rPr>
              <a:t>geolocated</a:t>
            </a:r>
            <a:r>
              <a:rPr lang="en" sz="900">
                <a:latin typeface="Century Gothic"/>
                <a:ea typeface="Century Gothic"/>
                <a:cs typeface="Century Gothic"/>
                <a:sym typeface="Century Gothic"/>
              </a:rPr>
              <a:t>)</a:t>
            </a:r>
            <a:endParaRPr sz="900">
              <a:latin typeface="Century Gothic"/>
              <a:ea typeface="Century Gothic"/>
              <a:cs typeface="Century Gothic"/>
              <a:sym typeface="Century Gothic"/>
            </a:endParaRPr>
          </a:p>
        </p:txBody>
      </p:sp>
      <p:cxnSp>
        <p:nvCxnSpPr>
          <p:cNvPr id="59" name="Google Shape;59;p13"/>
          <p:cNvCxnSpPr/>
          <p:nvPr/>
        </p:nvCxnSpPr>
        <p:spPr>
          <a:xfrm>
            <a:off x="3328006" y="480329"/>
            <a:ext cx="1867500" cy="0"/>
          </a:xfrm>
          <a:prstGeom prst="straightConnector1">
            <a:avLst/>
          </a:prstGeom>
          <a:noFill/>
          <a:ln cap="flat" cmpd="sng" w="19050">
            <a:solidFill>
              <a:srgbClr val="1E91FF"/>
            </a:solidFill>
            <a:prstDash val="solid"/>
            <a:round/>
            <a:headEnd len="med" w="med" type="none"/>
            <a:tailEnd len="med" w="med" type="none"/>
          </a:ln>
        </p:spPr>
      </p:cxnSp>
      <p:sp>
        <p:nvSpPr>
          <p:cNvPr id="60" name="Google Shape;60;p13"/>
          <p:cNvSpPr txBox="1"/>
          <p:nvPr/>
        </p:nvSpPr>
        <p:spPr>
          <a:xfrm>
            <a:off x="3328018" y="198229"/>
            <a:ext cx="1894500" cy="2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entury Gothic"/>
                <a:ea typeface="Century Gothic"/>
                <a:cs typeface="Century Gothic"/>
                <a:sym typeface="Century Gothic"/>
              </a:rPr>
              <a:t>App Activation</a:t>
            </a:r>
            <a:endParaRPr sz="1000">
              <a:latin typeface="Century Gothic"/>
              <a:ea typeface="Century Gothic"/>
              <a:cs typeface="Century Gothic"/>
              <a:sym typeface="Century Gothic"/>
            </a:endParaRPr>
          </a:p>
        </p:txBody>
      </p:sp>
      <p:sp>
        <p:nvSpPr>
          <p:cNvPr id="61" name="Google Shape;61;p13"/>
          <p:cNvSpPr/>
          <p:nvPr/>
        </p:nvSpPr>
        <p:spPr>
          <a:xfrm rot="5400000">
            <a:off x="2575936" y="1309841"/>
            <a:ext cx="1253100" cy="1584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2" name="Google Shape;62;p13"/>
          <p:cNvSpPr/>
          <p:nvPr/>
        </p:nvSpPr>
        <p:spPr>
          <a:xfrm rot="5400000">
            <a:off x="4803492" y="1379079"/>
            <a:ext cx="1253100" cy="1584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63" name="Google Shape;63;p13"/>
          <p:cNvCxnSpPr/>
          <p:nvPr/>
        </p:nvCxnSpPr>
        <p:spPr>
          <a:xfrm>
            <a:off x="5509238" y="480329"/>
            <a:ext cx="989700" cy="0"/>
          </a:xfrm>
          <a:prstGeom prst="straightConnector1">
            <a:avLst/>
          </a:prstGeom>
          <a:noFill/>
          <a:ln cap="flat" cmpd="sng" w="19050">
            <a:solidFill>
              <a:srgbClr val="1E91FF"/>
            </a:solidFill>
            <a:prstDash val="solid"/>
            <a:round/>
            <a:headEnd len="med" w="med" type="none"/>
            <a:tailEnd len="med" w="med" type="none"/>
          </a:ln>
        </p:spPr>
      </p:cxnSp>
      <p:sp>
        <p:nvSpPr>
          <p:cNvPr id="64" name="Google Shape;64;p13"/>
          <p:cNvSpPr txBox="1"/>
          <p:nvPr/>
        </p:nvSpPr>
        <p:spPr>
          <a:xfrm>
            <a:off x="5509270" y="198225"/>
            <a:ext cx="1096200" cy="2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Century Gothic"/>
                <a:ea typeface="Century Gothic"/>
                <a:cs typeface="Century Gothic"/>
                <a:sym typeface="Century Gothic"/>
              </a:rPr>
              <a:t>Initial Assessment</a:t>
            </a:r>
            <a:endParaRPr sz="8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latin typeface="Century Gothic"/>
              <a:ea typeface="Century Gothic"/>
              <a:cs typeface="Century Gothic"/>
              <a:sym typeface="Century Gothic"/>
            </a:endParaRPr>
          </a:p>
        </p:txBody>
      </p:sp>
      <p:sp>
        <p:nvSpPr>
          <p:cNvPr id="65" name="Google Shape;65;p13"/>
          <p:cNvSpPr/>
          <p:nvPr/>
        </p:nvSpPr>
        <p:spPr>
          <a:xfrm rot="10800000">
            <a:off x="6303275" y="2506605"/>
            <a:ext cx="1253100" cy="903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66" name="Google Shape;66;p13"/>
          <p:cNvCxnSpPr/>
          <p:nvPr/>
        </p:nvCxnSpPr>
        <p:spPr>
          <a:xfrm>
            <a:off x="6505275" y="5034450"/>
            <a:ext cx="1022700" cy="0"/>
          </a:xfrm>
          <a:prstGeom prst="straightConnector1">
            <a:avLst/>
          </a:prstGeom>
          <a:noFill/>
          <a:ln cap="flat" cmpd="sng" w="19050">
            <a:solidFill>
              <a:srgbClr val="1E91FF"/>
            </a:solidFill>
            <a:prstDash val="solid"/>
            <a:round/>
            <a:headEnd len="med" w="med" type="none"/>
            <a:tailEnd len="med" w="med" type="none"/>
          </a:ln>
        </p:spPr>
      </p:cxnSp>
      <p:sp>
        <p:nvSpPr>
          <p:cNvPr id="67" name="Google Shape;67;p13"/>
          <p:cNvSpPr txBox="1"/>
          <p:nvPr/>
        </p:nvSpPr>
        <p:spPr>
          <a:xfrm>
            <a:off x="6505302" y="4752350"/>
            <a:ext cx="11421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entury Gothic"/>
                <a:ea typeface="Century Gothic"/>
                <a:cs typeface="Century Gothic"/>
                <a:sym typeface="Century Gothic"/>
              </a:rPr>
              <a:t>Home Screen</a:t>
            </a:r>
            <a:endParaRPr sz="1000">
              <a:latin typeface="Century Gothic"/>
              <a:ea typeface="Century Gothic"/>
              <a:cs typeface="Century Gothic"/>
              <a:sym typeface="Century Gothic"/>
            </a:endParaRPr>
          </a:p>
        </p:txBody>
      </p:sp>
      <p:sp>
        <p:nvSpPr>
          <p:cNvPr id="68" name="Google Shape;68;p13"/>
          <p:cNvSpPr txBox="1"/>
          <p:nvPr/>
        </p:nvSpPr>
        <p:spPr>
          <a:xfrm>
            <a:off x="7500575" y="2625775"/>
            <a:ext cx="1701900" cy="19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rimson Text"/>
                <a:ea typeface="Crimson Text"/>
                <a:cs typeface="Crimson Text"/>
                <a:sym typeface="Crimson Text"/>
              </a:rPr>
              <a:t>Most people will not have symptoms/</a:t>
            </a:r>
            <a:r>
              <a:rPr lang="en" sz="1000">
                <a:latin typeface="Crimson Text"/>
                <a:ea typeface="Crimson Text"/>
                <a:cs typeface="Crimson Text"/>
                <a:sym typeface="Crimson Text"/>
              </a:rPr>
              <a:t>not be at risk -</a:t>
            </a:r>
            <a:r>
              <a:rPr lang="en" sz="1000">
                <a:latin typeface="Crimson Text"/>
                <a:ea typeface="Crimson Text"/>
                <a:cs typeface="Crimson Text"/>
                <a:sym typeface="Crimson Text"/>
              </a:rPr>
              <a:t> h</a:t>
            </a:r>
            <a:r>
              <a:rPr lang="en" sz="1000">
                <a:latin typeface="Crimson Text"/>
                <a:ea typeface="Crimson Text"/>
                <a:cs typeface="Crimson Text"/>
                <a:sym typeface="Crimson Text"/>
              </a:rPr>
              <a:t>ome Screen</a:t>
            </a:r>
            <a:r>
              <a:rPr lang="en" sz="1000">
                <a:latin typeface="Crimson Text"/>
                <a:ea typeface="Crimson Text"/>
                <a:cs typeface="Crimson Text"/>
                <a:sym typeface="Crimson Text"/>
              </a:rPr>
              <a:t> will reflect that. </a:t>
            </a:r>
            <a:br>
              <a:rPr lang="en" sz="1000">
                <a:latin typeface="Crimson Text"/>
                <a:ea typeface="Crimson Text"/>
                <a:cs typeface="Crimson Text"/>
                <a:sym typeface="Crimson Text"/>
              </a:rPr>
            </a:br>
            <a:br>
              <a:rPr lang="en" sz="1000">
                <a:latin typeface="Crimson Text"/>
                <a:ea typeface="Crimson Text"/>
                <a:cs typeface="Crimson Text"/>
                <a:sym typeface="Crimson Text"/>
              </a:rPr>
            </a:br>
            <a:r>
              <a:rPr lang="en" sz="1000">
                <a:latin typeface="Crimson Text"/>
                <a:ea typeface="Crimson Text"/>
                <a:cs typeface="Crimson Text"/>
                <a:sym typeface="Crimson Text"/>
              </a:rPr>
              <a:t>If they answered yes to any of the </a:t>
            </a:r>
            <a:r>
              <a:rPr lang="en" sz="1000">
                <a:latin typeface="Crimson Text"/>
                <a:ea typeface="Crimson Text"/>
                <a:cs typeface="Crimson Text"/>
                <a:sym typeface="Crimson Text"/>
              </a:rPr>
              <a:t>questions</a:t>
            </a:r>
            <a:r>
              <a:rPr lang="en" sz="1000">
                <a:latin typeface="Crimson Text"/>
                <a:ea typeface="Crimson Text"/>
                <a:cs typeface="Crimson Text"/>
                <a:sym typeface="Crimson Text"/>
              </a:rPr>
              <a:t>, they will be taken to the </a:t>
            </a:r>
            <a:r>
              <a:rPr lang="en" sz="1000">
                <a:latin typeface="Crimson Text"/>
                <a:ea typeface="Crimson Text"/>
                <a:cs typeface="Crimson Text"/>
                <a:sym typeface="Crimson Text"/>
              </a:rPr>
              <a:t>appropriate</a:t>
            </a:r>
            <a:r>
              <a:rPr lang="en" sz="1000">
                <a:latin typeface="Crimson Text"/>
                <a:ea typeface="Crimson Text"/>
                <a:cs typeface="Crimson Text"/>
                <a:sym typeface="Crimson Text"/>
              </a:rPr>
              <a:t> screen (</a:t>
            </a:r>
            <a:r>
              <a:rPr lang="en" sz="1000">
                <a:latin typeface="Crimson Text"/>
                <a:ea typeface="Crimson Text"/>
                <a:cs typeface="Crimson Text"/>
                <a:sym typeface="Crimson Text"/>
              </a:rPr>
              <a:t>portrayed</a:t>
            </a:r>
            <a:r>
              <a:rPr lang="en" sz="1000">
                <a:latin typeface="Crimson Text"/>
                <a:ea typeface="Crimson Text"/>
                <a:cs typeface="Crimson Text"/>
                <a:sym typeface="Crimson Text"/>
              </a:rPr>
              <a:t> above - 2 tier of symptoms + action to take) or to a home screen displaying Increased Risk. </a:t>
            </a:r>
            <a:endParaRPr sz="1000">
              <a:latin typeface="Crimson Text"/>
              <a:ea typeface="Crimson Text"/>
              <a:cs typeface="Crimson Text"/>
              <a:sym typeface="Crimson Text"/>
            </a:endParaRPr>
          </a:p>
        </p:txBody>
      </p:sp>
      <p:sp>
        <p:nvSpPr>
          <p:cNvPr id="69" name="Google Shape;69;p13"/>
          <p:cNvSpPr/>
          <p:nvPr/>
        </p:nvSpPr>
        <p:spPr>
          <a:xfrm rot="-5400000">
            <a:off x="5434461" y="3597900"/>
            <a:ext cx="1253100" cy="1584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70" name="Google Shape;70;p13"/>
          <p:cNvPicPr preferRelativeResize="0"/>
          <p:nvPr/>
        </p:nvPicPr>
        <p:blipFill>
          <a:blip r:embed="rId6">
            <a:alphaModFix/>
          </a:blip>
          <a:stretch>
            <a:fillRect/>
          </a:stretch>
        </p:blipFill>
        <p:spPr>
          <a:xfrm>
            <a:off x="3693625" y="2681200"/>
            <a:ext cx="1026749" cy="2073201"/>
          </a:xfrm>
          <a:prstGeom prst="rect">
            <a:avLst/>
          </a:prstGeom>
          <a:noFill/>
          <a:ln>
            <a:noFill/>
          </a:ln>
        </p:spPr>
      </p:pic>
      <p:pic>
        <p:nvPicPr>
          <p:cNvPr id="71" name="Google Shape;71;p13"/>
          <p:cNvPicPr preferRelativeResize="0"/>
          <p:nvPr/>
        </p:nvPicPr>
        <p:blipFill>
          <a:blip r:embed="rId7">
            <a:alphaModFix/>
          </a:blip>
          <a:stretch>
            <a:fillRect/>
          </a:stretch>
        </p:blipFill>
        <p:spPr>
          <a:xfrm>
            <a:off x="4761201" y="2681200"/>
            <a:ext cx="1026749" cy="2073194"/>
          </a:xfrm>
          <a:prstGeom prst="rect">
            <a:avLst/>
          </a:prstGeom>
          <a:noFill/>
          <a:ln>
            <a:noFill/>
          </a:ln>
        </p:spPr>
      </p:pic>
      <p:cxnSp>
        <p:nvCxnSpPr>
          <p:cNvPr id="72" name="Google Shape;72;p13"/>
          <p:cNvCxnSpPr/>
          <p:nvPr/>
        </p:nvCxnSpPr>
        <p:spPr>
          <a:xfrm>
            <a:off x="3628125" y="5064350"/>
            <a:ext cx="2270400" cy="0"/>
          </a:xfrm>
          <a:prstGeom prst="straightConnector1">
            <a:avLst/>
          </a:prstGeom>
          <a:noFill/>
          <a:ln cap="flat" cmpd="sng" w="19050">
            <a:solidFill>
              <a:srgbClr val="1E91FF"/>
            </a:solidFill>
            <a:prstDash val="solid"/>
            <a:round/>
            <a:headEnd len="med" w="med" type="none"/>
            <a:tailEnd len="med" w="med" type="none"/>
          </a:ln>
        </p:spPr>
      </p:cxnSp>
      <p:sp>
        <p:nvSpPr>
          <p:cNvPr id="73" name="Google Shape;73;p13"/>
          <p:cNvSpPr txBox="1"/>
          <p:nvPr/>
        </p:nvSpPr>
        <p:spPr>
          <a:xfrm>
            <a:off x="3628175" y="4782250"/>
            <a:ext cx="28407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entury Gothic"/>
                <a:ea typeface="Century Gothic"/>
                <a:cs typeface="Century Gothic"/>
                <a:sym typeface="Century Gothic"/>
              </a:rPr>
              <a:t>Peer Notification (Test or Symptoms)</a:t>
            </a:r>
            <a:endParaRPr sz="1000">
              <a:latin typeface="Century Gothic"/>
              <a:ea typeface="Century Gothic"/>
              <a:cs typeface="Century Gothic"/>
              <a:sym typeface="Century Gothic"/>
            </a:endParaRPr>
          </a:p>
        </p:txBody>
      </p:sp>
      <p:sp>
        <p:nvSpPr>
          <p:cNvPr id="74" name="Google Shape;74;p13"/>
          <p:cNvSpPr/>
          <p:nvPr/>
        </p:nvSpPr>
        <p:spPr>
          <a:xfrm rot="-5400000">
            <a:off x="2780661" y="3597900"/>
            <a:ext cx="1253100" cy="1584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75" name="Google Shape;75;p13"/>
          <p:cNvCxnSpPr/>
          <p:nvPr/>
        </p:nvCxnSpPr>
        <p:spPr>
          <a:xfrm>
            <a:off x="852875" y="5064350"/>
            <a:ext cx="2270400" cy="0"/>
          </a:xfrm>
          <a:prstGeom prst="straightConnector1">
            <a:avLst/>
          </a:prstGeom>
          <a:noFill/>
          <a:ln cap="flat" cmpd="sng" w="19050">
            <a:solidFill>
              <a:srgbClr val="1E91FF"/>
            </a:solidFill>
            <a:prstDash val="solid"/>
            <a:round/>
            <a:headEnd len="med" w="med" type="none"/>
            <a:tailEnd len="med" w="med" type="none"/>
          </a:ln>
        </p:spPr>
      </p:cxnSp>
      <p:sp>
        <p:nvSpPr>
          <p:cNvPr id="76" name="Google Shape;76;p13"/>
          <p:cNvSpPr txBox="1"/>
          <p:nvPr/>
        </p:nvSpPr>
        <p:spPr>
          <a:xfrm>
            <a:off x="852925" y="4782250"/>
            <a:ext cx="2840700" cy="2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entury Gothic"/>
                <a:ea typeface="Century Gothic"/>
                <a:cs typeface="Century Gothic"/>
                <a:sym typeface="Century Gothic"/>
              </a:rPr>
              <a:t>User Tests Positive </a:t>
            </a:r>
            <a:r>
              <a:rPr lang="en" sz="700">
                <a:latin typeface="Century Gothic"/>
                <a:ea typeface="Century Gothic"/>
                <a:cs typeface="Century Gothic"/>
                <a:sym typeface="Century Gothic"/>
              </a:rPr>
              <a:t>(health authority prompted)</a:t>
            </a:r>
            <a:endParaRPr sz="700">
              <a:latin typeface="Century Gothic"/>
              <a:ea typeface="Century Gothic"/>
              <a:cs typeface="Century Gothic"/>
              <a:sym typeface="Century Gothic"/>
            </a:endParaRPr>
          </a:p>
        </p:txBody>
      </p:sp>
      <p:pic>
        <p:nvPicPr>
          <p:cNvPr id="77" name="Google Shape;77;p13"/>
          <p:cNvPicPr preferRelativeResize="0"/>
          <p:nvPr/>
        </p:nvPicPr>
        <p:blipFill>
          <a:blip r:embed="rId8">
            <a:alphaModFix/>
          </a:blip>
          <a:stretch>
            <a:fillRect/>
          </a:stretch>
        </p:blipFill>
        <p:spPr>
          <a:xfrm>
            <a:off x="1979375" y="2777727"/>
            <a:ext cx="981299" cy="1981400"/>
          </a:xfrm>
          <a:prstGeom prst="rect">
            <a:avLst/>
          </a:prstGeom>
          <a:noFill/>
          <a:ln>
            <a:noFill/>
          </a:ln>
        </p:spPr>
      </p:pic>
      <p:sp>
        <p:nvSpPr>
          <p:cNvPr id="78" name="Google Shape;78;p13"/>
          <p:cNvSpPr/>
          <p:nvPr/>
        </p:nvSpPr>
        <p:spPr>
          <a:xfrm>
            <a:off x="75" y="450"/>
            <a:ext cx="3568500" cy="1977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FFFFFF"/>
                </a:solidFill>
                <a:latin typeface="Century Gothic"/>
                <a:ea typeface="Century Gothic"/>
                <a:cs typeface="Century Gothic"/>
                <a:sym typeface="Century Gothic"/>
              </a:rPr>
              <a:t>Normal Flow - No Symptoms (Not a HCP)</a:t>
            </a:r>
            <a:endParaRPr/>
          </a:p>
        </p:txBody>
      </p:sp>
      <p:pic>
        <p:nvPicPr>
          <p:cNvPr id="79" name="Google Shape;79;p13"/>
          <p:cNvPicPr preferRelativeResize="0"/>
          <p:nvPr/>
        </p:nvPicPr>
        <p:blipFill>
          <a:blip r:embed="rId9">
            <a:alphaModFix/>
          </a:blip>
          <a:stretch>
            <a:fillRect/>
          </a:stretch>
        </p:blipFill>
        <p:spPr>
          <a:xfrm>
            <a:off x="4364782" y="591325"/>
            <a:ext cx="858700" cy="1733889"/>
          </a:xfrm>
          <a:prstGeom prst="rect">
            <a:avLst/>
          </a:prstGeom>
          <a:noFill/>
          <a:ln>
            <a:noFill/>
          </a:ln>
        </p:spPr>
      </p:pic>
      <p:pic>
        <p:nvPicPr>
          <p:cNvPr id="80" name="Google Shape;80;p13"/>
          <p:cNvPicPr preferRelativeResize="0"/>
          <p:nvPr/>
        </p:nvPicPr>
        <p:blipFill>
          <a:blip r:embed="rId10">
            <a:alphaModFix/>
          </a:blip>
          <a:stretch>
            <a:fillRect/>
          </a:stretch>
        </p:blipFill>
        <p:spPr>
          <a:xfrm>
            <a:off x="3407943" y="591350"/>
            <a:ext cx="858700" cy="1733839"/>
          </a:xfrm>
          <a:prstGeom prst="rect">
            <a:avLst/>
          </a:prstGeom>
          <a:noFill/>
          <a:ln>
            <a:noFill/>
          </a:ln>
        </p:spPr>
      </p:pic>
      <p:pic>
        <p:nvPicPr>
          <p:cNvPr id="81" name="Google Shape;81;p13"/>
          <p:cNvPicPr preferRelativeResize="0"/>
          <p:nvPr/>
        </p:nvPicPr>
        <p:blipFill>
          <a:blip r:embed="rId11">
            <a:alphaModFix/>
          </a:blip>
          <a:stretch>
            <a:fillRect/>
          </a:stretch>
        </p:blipFill>
        <p:spPr>
          <a:xfrm>
            <a:off x="5555500" y="592150"/>
            <a:ext cx="893049" cy="1803230"/>
          </a:xfrm>
          <a:prstGeom prst="rect">
            <a:avLst/>
          </a:prstGeom>
          <a:noFill/>
          <a:ln>
            <a:noFill/>
          </a:ln>
        </p:spPr>
      </p:pic>
      <p:pic>
        <p:nvPicPr>
          <p:cNvPr id="82" name="Google Shape;82;p13"/>
          <p:cNvPicPr preferRelativeResize="0"/>
          <p:nvPr/>
        </p:nvPicPr>
        <p:blipFill>
          <a:blip r:embed="rId12">
            <a:alphaModFix/>
          </a:blip>
          <a:stretch>
            <a:fillRect/>
          </a:stretch>
        </p:blipFill>
        <p:spPr>
          <a:xfrm>
            <a:off x="7849022" y="831726"/>
            <a:ext cx="763002" cy="1540622"/>
          </a:xfrm>
          <a:prstGeom prst="rect">
            <a:avLst/>
          </a:prstGeom>
          <a:noFill/>
          <a:ln>
            <a:noFill/>
          </a:ln>
        </p:spPr>
      </p:pic>
      <p:pic>
        <p:nvPicPr>
          <p:cNvPr id="83" name="Google Shape;83;p13"/>
          <p:cNvPicPr preferRelativeResize="0"/>
          <p:nvPr/>
        </p:nvPicPr>
        <p:blipFill>
          <a:blip r:embed="rId13">
            <a:alphaModFix/>
          </a:blip>
          <a:stretch>
            <a:fillRect/>
          </a:stretch>
        </p:blipFill>
        <p:spPr>
          <a:xfrm>
            <a:off x="7073375" y="831725"/>
            <a:ext cx="763002" cy="1540622"/>
          </a:xfrm>
          <a:prstGeom prst="rect">
            <a:avLst/>
          </a:prstGeom>
          <a:noFill/>
          <a:ln>
            <a:noFill/>
          </a:ln>
        </p:spPr>
      </p:pic>
      <p:sp>
        <p:nvSpPr>
          <p:cNvPr id="84" name="Google Shape;84;p13"/>
          <p:cNvSpPr/>
          <p:nvPr/>
        </p:nvSpPr>
        <p:spPr>
          <a:xfrm rot="5400000">
            <a:off x="6189642" y="1445154"/>
            <a:ext cx="1253100" cy="1584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 name="Google Shape;85;p13"/>
          <p:cNvSpPr txBox="1"/>
          <p:nvPr/>
        </p:nvSpPr>
        <p:spPr>
          <a:xfrm>
            <a:off x="7311770" y="356000"/>
            <a:ext cx="1096200" cy="2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Century Gothic"/>
                <a:ea typeface="Century Gothic"/>
                <a:cs typeface="Century Gothic"/>
                <a:sym typeface="Century Gothic"/>
              </a:rPr>
              <a:t>If symptoms</a:t>
            </a:r>
            <a:endParaRPr sz="8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000">
              <a:latin typeface="Century Gothic"/>
              <a:ea typeface="Century Gothic"/>
              <a:cs typeface="Century Gothic"/>
              <a:sym typeface="Century Gothic"/>
            </a:endParaRPr>
          </a:p>
        </p:txBody>
      </p:sp>
      <p:pic>
        <p:nvPicPr>
          <p:cNvPr id="86" name="Google Shape;86;p13"/>
          <p:cNvPicPr preferRelativeResize="0"/>
          <p:nvPr/>
        </p:nvPicPr>
        <p:blipFill>
          <a:blip r:embed="rId14">
            <a:alphaModFix/>
          </a:blip>
          <a:stretch>
            <a:fillRect/>
          </a:stretch>
        </p:blipFill>
        <p:spPr>
          <a:xfrm>
            <a:off x="6418475" y="2708119"/>
            <a:ext cx="1022701" cy="20649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37" name="Shape 237"/>
        <p:cNvGrpSpPr/>
        <p:nvPr/>
      </p:nvGrpSpPr>
      <p:grpSpPr>
        <a:xfrm>
          <a:off x="0" y="0"/>
          <a:ext cx="0" cy="0"/>
          <a:chOff x="0" y="0"/>
          <a:chExt cx="0" cy="0"/>
        </a:xfrm>
      </p:grpSpPr>
      <p:sp>
        <p:nvSpPr>
          <p:cNvPr id="238" name="Google Shape;238;p22"/>
          <p:cNvSpPr txBox="1"/>
          <p:nvPr/>
        </p:nvSpPr>
        <p:spPr>
          <a:xfrm>
            <a:off x="3260725" y="225350"/>
            <a:ext cx="5200500" cy="45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All done - App onboarding complete (SYMPTOMS)</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a:t>
            </a:r>
            <a:r>
              <a:rPr lang="en" sz="1200">
                <a:latin typeface="Century Gothic"/>
                <a:ea typeface="Century Gothic"/>
                <a:cs typeface="Century Gothic"/>
                <a:sym typeface="Century Gothic"/>
              </a:rPr>
              <a:t> </a:t>
            </a:r>
            <a:r>
              <a:rPr b="1" lang="en" sz="1200">
                <a:latin typeface="Century Gothic"/>
                <a:ea typeface="Century Gothic"/>
                <a:cs typeface="Century Gothic"/>
                <a:sym typeface="Century Gothic"/>
              </a:rPr>
              <a:t>Home</a:t>
            </a:r>
            <a:r>
              <a:rPr lang="en" sz="1200">
                <a:latin typeface="Century Gothic"/>
                <a:ea typeface="Century Gothic"/>
                <a:cs typeface="Century Gothic"/>
                <a:sym typeface="Century Gothic"/>
              </a:rPr>
              <a:t>: User answered YES to Symptoms and NO to 911 symptoms, but YES to MILD ones. </a:t>
            </a:r>
            <a:endParaRPr i="1"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 The app will ask the user to call a number or find their nearest testing center.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 There will be a way to ‘reverse’ the recording of symptoms, in order to avoid any false signals (for the algorithm and the UX as well), in case the user was just trying out functionality.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p:txBody>
      </p:sp>
      <p:pic>
        <p:nvPicPr>
          <p:cNvPr id="239" name="Google Shape;239;p22"/>
          <p:cNvPicPr preferRelativeResize="0"/>
          <p:nvPr/>
        </p:nvPicPr>
        <p:blipFill>
          <a:blip r:embed="rId4">
            <a:alphaModFix/>
          </a:blip>
          <a:stretch>
            <a:fillRect/>
          </a:stretch>
        </p:blipFill>
        <p:spPr>
          <a:xfrm>
            <a:off x="331875" y="126950"/>
            <a:ext cx="2396001" cy="48379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43" name="Shape 243"/>
        <p:cNvGrpSpPr/>
        <p:nvPr/>
      </p:nvGrpSpPr>
      <p:grpSpPr>
        <a:xfrm>
          <a:off x="0" y="0"/>
          <a:ext cx="0" cy="0"/>
          <a:chOff x="0" y="0"/>
          <a:chExt cx="0" cy="0"/>
        </a:xfrm>
      </p:grpSpPr>
      <p:sp>
        <p:nvSpPr>
          <p:cNvPr id="244" name="Google Shape;244;p23"/>
          <p:cNvSpPr txBox="1"/>
          <p:nvPr/>
        </p:nvSpPr>
        <p:spPr>
          <a:xfrm>
            <a:off x="3260725" y="225350"/>
            <a:ext cx="5200500" cy="45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All done - App onboarding complete (SYMPTOMS, IS A HCP)</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a:t>
            </a:r>
            <a:r>
              <a:rPr lang="en" sz="1200">
                <a:latin typeface="Century Gothic"/>
                <a:ea typeface="Century Gothic"/>
                <a:cs typeface="Century Gothic"/>
                <a:sym typeface="Century Gothic"/>
              </a:rPr>
              <a:t> </a:t>
            </a:r>
            <a:r>
              <a:rPr b="1" lang="en" sz="1200">
                <a:latin typeface="Century Gothic"/>
                <a:ea typeface="Century Gothic"/>
                <a:cs typeface="Century Gothic"/>
                <a:sym typeface="Century Gothic"/>
              </a:rPr>
              <a:t>Home</a:t>
            </a:r>
            <a:r>
              <a:rPr lang="en" sz="1200">
                <a:latin typeface="Century Gothic"/>
                <a:ea typeface="Century Gothic"/>
                <a:cs typeface="Century Gothic"/>
                <a:sym typeface="Century Gothic"/>
              </a:rPr>
              <a:t>: User is a HCP (</a:t>
            </a:r>
            <a:r>
              <a:rPr lang="en" sz="1200">
                <a:latin typeface="Century Gothic"/>
                <a:ea typeface="Century Gothic"/>
                <a:cs typeface="Century Gothic"/>
                <a:sym typeface="Century Gothic"/>
              </a:rPr>
              <a:t>regardless</a:t>
            </a:r>
            <a:r>
              <a:rPr lang="en" sz="1200">
                <a:latin typeface="Century Gothic"/>
                <a:ea typeface="Century Gothic"/>
                <a:cs typeface="Century Gothic"/>
                <a:sym typeface="Century Gothic"/>
              </a:rPr>
              <a:t> of whether they work with COVID19 patients or not) answered YES to Symptoms and NO to 911 symptoms, but YES to MILD ones. </a:t>
            </a:r>
            <a:endParaRPr i="1"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 The app will ask the user to call their supervisor/health authority in their region do termine next action.</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 </a:t>
            </a:r>
            <a:r>
              <a:rPr lang="en" sz="1200">
                <a:latin typeface="Century Gothic"/>
                <a:ea typeface="Century Gothic"/>
                <a:cs typeface="Century Gothic"/>
                <a:sym typeface="Century Gothic"/>
              </a:rPr>
              <a:t>Similarly</a:t>
            </a:r>
            <a:r>
              <a:rPr lang="en" sz="1200">
                <a:latin typeface="Century Gothic"/>
                <a:ea typeface="Century Gothic"/>
                <a:cs typeface="Century Gothic"/>
                <a:sym typeface="Century Gothic"/>
              </a:rPr>
              <a:t>, there will be a way to ‘reverse’ the recording of symptoms, in order to avoid any false signals (for the algorithm and the UX as well), in case the user was just trying out functionality.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p:txBody>
      </p:sp>
      <p:pic>
        <p:nvPicPr>
          <p:cNvPr id="245" name="Google Shape;245;p23"/>
          <p:cNvPicPr preferRelativeResize="0"/>
          <p:nvPr/>
        </p:nvPicPr>
        <p:blipFill>
          <a:blip r:embed="rId4">
            <a:alphaModFix/>
          </a:blip>
          <a:stretch>
            <a:fillRect/>
          </a:stretch>
        </p:blipFill>
        <p:spPr>
          <a:xfrm>
            <a:off x="319310" y="135250"/>
            <a:ext cx="2413340" cy="48730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49" name="Shape 249"/>
        <p:cNvGrpSpPr/>
        <p:nvPr/>
      </p:nvGrpSpPr>
      <p:grpSpPr>
        <a:xfrm>
          <a:off x="0" y="0"/>
          <a:ext cx="0" cy="0"/>
          <a:chOff x="0" y="0"/>
          <a:chExt cx="0" cy="0"/>
        </a:xfrm>
      </p:grpSpPr>
      <p:sp>
        <p:nvSpPr>
          <p:cNvPr id="250" name="Google Shape;250;p24"/>
          <p:cNvSpPr txBox="1"/>
          <p:nvPr/>
        </p:nvSpPr>
        <p:spPr>
          <a:xfrm>
            <a:off x="6382000" y="368850"/>
            <a:ext cx="2574300" cy="40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Tested Positive - Self Report</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0" lvl="0" marL="0" rtl="0" algn="l">
              <a:spcBef>
                <a:spcPts val="0"/>
              </a:spcBef>
              <a:spcAft>
                <a:spcPts val="0"/>
              </a:spcAft>
              <a:buNone/>
            </a:pPr>
            <a:r>
              <a:rPr b="1" lang="en" sz="1000">
                <a:latin typeface="Century Gothic"/>
                <a:ea typeface="Century Gothic"/>
                <a:cs typeface="Century Gothic"/>
                <a:sym typeface="Century Gothic"/>
              </a:rPr>
              <a:t>- v1</a:t>
            </a:r>
            <a:r>
              <a:rPr lang="en" sz="1000">
                <a:latin typeface="Century Gothic"/>
                <a:ea typeface="Century Gothic"/>
                <a:cs typeface="Century Gothic"/>
                <a:sym typeface="Century Gothic"/>
              </a:rPr>
              <a:t>: User self-reports positive test</a:t>
            </a:r>
            <a:endParaRPr sz="1000">
              <a:latin typeface="Century Gothic"/>
              <a:ea typeface="Century Gothic"/>
              <a:cs typeface="Century Gothic"/>
              <a:sym typeface="Century Gothic"/>
            </a:endParaRPr>
          </a:p>
          <a:p>
            <a:pPr indent="0" lvl="0" marL="0" rtl="0" algn="l">
              <a:spcBef>
                <a:spcPts val="0"/>
              </a:spcBef>
              <a:spcAft>
                <a:spcPts val="0"/>
              </a:spcAft>
              <a:buNone/>
            </a:pPr>
            <a:r>
              <a:rPr b="1" lang="en" sz="1000">
                <a:latin typeface="Century Gothic"/>
                <a:ea typeface="Century Gothic"/>
                <a:cs typeface="Century Gothic"/>
                <a:sym typeface="Century Gothic"/>
              </a:rPr>
              <a:t>- </a:t>
            </a:r>
            <a:r>
              <a:rPr b="1" lang="en" sz="1000">
                <a:latin typeface="Century Gothic"/>
                <a:ea typeface="Century Gothic"/>
                <a:cs typeface="Century Gothic"/>
                <a:sym typeface="Century Gothic"/>
              </a:rPr>
              <a:t>v2</a:t>
            </a:r>
            <a:r>
              <a:rPr lang="en" sz="1000">
                <a:latin typeface="Century Gothic"/>
                <a:ea typeface="Century Gothic"/>
                <a:cs typeface="Century Gothic"/>
                <a:sym typeface="Century Gothic"/>
              </a:rPr>
              <a:t>: Screen only shows up when they click on the </a:t>
            </a:r>
            <a:r>
              <a:rPr b="1" lang="en" sz="1000">
                <a:latin typeface="Century Gothic"/>
                <a:ea typeface="Century Gothic"/>
                <a:cs typeface="Century Gothic"/>
                <a:sym typeface="Century Gothic"/>
              </a:rPr>
              <a:t>link sent via text message/email </a:t>
            </a:r>
            <a:r>
              <a:rPr lang="en" sz="1000">
                <a:latin typeface="Century Gothic"/>
                <a:ea typeface="Century Gothic"/>
                <a:cs typeface="Century Gothic"/>
                <a:sym typeface="Century Gothic"/>
              </a:rPr>
              <a:t>by the public health authorities. </a:t>
            </a:r>
            <a:endParaRPr sz="1000">
              <a:latin typeface="Century Gothic"/>
              <a:ea typeface="Century Gothic"/>
              <a:cs typeface="Century Gothic"/>
              <a:sym typeface="Century Gothic"/>
            </a:endParaRPr>
          </a:p>
          <a:p>
            <a:pPr indent="0" lvl="0" marL="0" rtl="0" algn="l">
              <a:spcBef>
                <a:spcPts val="0"/>
              </a:spcBef>
              <a:spcAft>
                <a:spcPts val="0"/>
              </a:spcAft>
              <a:buNone/>
            </a:pPr>
            <a:r>
              <a:rPr lang="en" sz="1000">
                <a:latin typeface="Century Gothic"/>
                <a:ea typeface="Century Gothic"/>
                <a:cs typeface="Century Gothic"/>
                <a:sym typeface="Century Gothic"/>
              </a:rPr>
              <a:t>- The text/email will automatically lead to this screen if positive, and to </a:t>
            </a:r>
            <a:r>
              <a:rPr lang="en" sz="1000">
                <a:latin typeface="Century Gothic"/>
                <a:ea typeface="Century Gothic"/>
                <a:cs typeface="Century Gothic"/>
                <a:sym typeface="Century Gothic"/>
              </a:rPr>
              <a:t>another</a:t>
            </a:r>
            <a:r>
              <a:rPr lang="en" sz="1000">
                <a:latin typeface="Century Gothic"/>
                <a:ea typeface="Century Gothic"/>
                <a:cs typeface="Century Gothic"/>
                <a:sym typeface="Century Gothic"/>
              </a:rPr>
              <a:t> screen if negative. </a:t>
            </a:r>
            <a:endParaRPr sz="1000">
              <a:latin typeface="Century Gothic"/>
              <a:ea typeface="Century Gothic"/>
              <a:cs typeface="Century Gothic"/>
              <a:sym typeface="Century Gothic"/>
            </a:endParaRPr>
          </a:p>
          <a:p>
            <a:pPr indent="0" lvl="0" marL="0" rtl="0" algn="l">
              <a:spcBef>
                <a:spcPts val="0"/>
              </a:spcBef>
              <a:spcAft>
                <a:spcPts val="0"/>
              </a:spcAft>
              <a:buNone/>
            </a:pPr>
            <a:r>
              <a:rPr lang="en" sz="1000">
                <a:latin typeface="Century Gothic"/>
                <a:ea typeface="Century Gothic"/>
                <a:cs typeface="Century Gothic"/>
                <a:sym typeface="Century Gothic"/>
              </a:rPr>
              <a:t>- Screen will contain </a:t>
            </a:r>
            <a:r>
              <a:rPr b="1" lang="en" sz="1000">
                <a:latin typeface="Century Gothic"/>
                <a:ea typeface="Century Gothic"/>
                <a:cs typeface="Century Gothic"/>
                <a:sym typeface="Century Gothic"/>
              </a:rPr>
              <a:t>strict</a:t>
            </a:r>
            <a:r>
              <a:rPr lang="en" sz="1000">
                <a:latin typeface="Century Gothic"/>
                <a:ea typeface="Century Gothic"/>
                <a:cs typeface="Century Gothic"/>
                <a:sym typeface="Century Gothic"/>
              </a:rPr>
              <a:t> guidelines and helpful information on how to cope with the disease, when to call 911 or go to the hospital, as well as social distancing tips/requirements (or threats if we want..) </a:t>
            </a:r>
            <a:endParaRPr sz="1000">
              <a:latin typeface="Century Gothic"/>
              <a:ea typeface="Century Gothic"/>
              <a:cs typeface="Century Gothic"/>
              <a:sym typeface="Century Gothic"/>
            </a:endParaRPr>
          </a:p>
          <a:p>
            <a:pPr indent="0" lvl="0" marL="0" rtl="0" algn="l">
              <a:spcBef>
                <a:spcPts val="0"/>
              </a:spcBef>
              <a:spcAft>
                <a:spcPts val="0"/>
              </a:spcAft>
              <a:buNone/>
            </a:pPr>
            <a:r>
              <a:rPr lang="en" sz="1000">
                <a:latin typeface="Century Gothic"/>
                <a:ea typeface="Century Gothic"/>
                <a:cs typeface="Century Gothic"/>
                <a:sym typeface="Century Gothic"/>
              </a:rPr>
              <a:t>-</a:t>
            </a:r>
            <a:endParaRPr sz="1000">
              <a:latin typeface="Century Gothic"/>
              <a:ea typeface="Century Gothic"/>
              <a:cs typeface="Century Gothic"/>
              <a:sym typeface="Century Gothic"/>
            </a:endParaRPr>
          </a:p>
          <a:p>
            <a:pPr indent="0" lvl="0" marL="0" rtl="0" algn="l">
              <a:spcBef>
                <a:spcPts val="0"/>
              </a:spcBef>
              <a:spcAft>
                <a:spcPts val="0"/>
              </a:spcAft>
              <a:buNone/>
            </a:pPr>
            <a:r>
              <a:t/>
            </a:r>
            <a:endParaRPr b="1" sz="1000" u="sng">
              <a:solidFill>
                <a:srgbClr val="FF0000"/>
              </a:solidFill>
              <a:latin typeface="Century Gothic"/>
              <a:ea typeface="Century Gothic"/>
              <a:cs typeface="Century Gothic"/>
              <a:sym typeface="Century Gothic"/>
            </a:endParaRPr>
          </a:p>
        </p:txBody>
      </p:sp>
      <p:sp>
        <p:nvSpPr>
          <p:cNvPr id="251" name="Google Shape;251;p24"/>
          <p:cNvSpPr txBox="1"/>
          <p:nvPr/>
        </p:nvSpPr>
        <p:spPr>
          <a:xfrm>
            <a:off x="49550" y="4223700"/>
            <a:ext cx="19668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entury Gothic"/>
                <a:ea typeface="Century Gothic"/>
                <a:cs typeface="Century Gothic"/>
                <a:sym typeface="Century Gothic"/>
              </a:rPr>
              <a:t>Communicate </a:t>
            </a:r>
            <a:endParaRPr sz="1000">
              <a:latin typeface="Century Gothic"/>
              <a:ea typeface="Century Gothic"/>
              <a:cs typeface="Century Gothic"/>
              <a:sym typeface="Century Gothic"/>
            </a:endParaRPr>
          </a:p>
        </p:txBody>
      </p:sp>
      <p:sp>
        <p:nvSpPr>
          <p:cNvPr id="252" name="Google Shape;252;p24"/>
          <p:cNvSpPr txBox="1"/>
          <p:nvPr/>
        </p:nvSpPr>
        <p:spPr>
          <a:xfrm>
            <a:off x="1930650" y="4223700"/>
            <a:ext cx="19668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entury Gothic"/>
                <a:ea typeface="Century Gothic"/>
                <a:cs typeface="Century Gothic"/>
                <a:sym typeface="Century Gothic"/>
              </a:rPr>
              <a:t>Alternate version - System Level Pop-up</a:t>
            </a:r>
            <a:endParaRPr sz="1000">
              <a:latin typeface="Century Gothic"/>
              <a:ea typeface="Century Gothic"/>
              <a:cs typeface="Century Gothic"/>
              <a:sym typeface="Century Gothic"/>
            </a:endParaRPr>
          </a:p>
          <a:p>
            <a:pPr indent="0" lvl="0" marL="0" rtl="0" algn="ctr">
              <a:spcBef>
                <a:spcPts val="0"/>
              </a:spcBef>
              <a:spcAft>
                <a:spcPts val="0"/>
              </a:spcAft>
              <a:buNone/>
            </a:pPr>
            <a:r>
              <a:rPr lang="en" sz="1000">
                <a:latin typeface="Century Gothic"/>
                <a:ea typeface="Century Gothic"/>
                <a:cs typeface="Century Gothic"/>
                <a:sym typeface="Century Gothic"/>
              </a:rPr>
              <a:t>(no action can be taken without selecting)</a:t>
            </a:r>
            <a:endParaRPr sz="1000">
              <a:latin typeface="Century Gothic"/>
              <a:ea typeface="Century Gothic"/>
              <a:cs typeface="Century Gothic"/>
              <a:sym typeface="Century Gothic"/>
            </a:endParaRPr>
          </a:p>
        </p:txBody>
      </p:sp>
      <p:sp>
        <p:nvSpPr>
          <p:cNvPr id="253" name="Google Shape;253;p24"/>
          <p:cNvSpPr txBox="1"/>
          <p:nvPr/>
        </p:nvSpPr>
        <p:spPr>
          <a:xfrm>
            <a:off x="3854600" y="4223700"/>
            <a:ext cx="1966800" cy="7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entury Gothic"/>
                <a:ea typeface="Century Gothic"/>
                <a:cs typeface="Century Gothic"/>
                <a:sym typeface="Century Gothic"/>
              </a:rPr>
              <a:t>Alternate version - App Level Pop-up</a:t>
            </a:r>
            <a:endParaRPr sz="1000">
              <a:latin typeface="Century Gothic"/>
              <a:ea typeface="Century Gothic"/>
              <a:cs typeface="Century Gothic"/>
              <a:sym typeface="Century Gothic"/>
            </a:endParaRPr>
          </a:p>
          <a:p>
            <a:pPr indent="0" lvl="0" marL="0" rtl="0" algn="ctr">
              <a:spcBef>
                <a:spcPts val="0"/>
              </a:spcBef>
              <a:spcAft>
                <a:spcPts val="0"/>
              </a:spcAft>
              <a:buNone/>
            </a:pPr>
            <a:r>
              <a:rPr lang="en" sz="1000">
                <a:latin typeface="Century Gothic"/>
                <a:ea typeface="Century Gothic"/>
                <a:cs typeface="Century Gothic"/>
                <a:sym typeface="Century Gothic"/>
              </a:rPr>
              <a:t>(inside app, freedom in how it’s designed)</a:t>
            </a:r>
            <a:endParaRPr sz="1000">
              <a:latin typeface="Century Gothic"/>
              <a:ea typeface="Century Gothic"/>
              <a:cs typeface="Century Gothic"/>
              <a:sym typeface="Century Gothic"/>
            </a:endParaRPr>
          </a:p>
        </p:txBody>
      </p:sp>
      <p:pic>
        <p:nvPicPr>
          <p:cNvPr id="254" name="Google Shape;254;p24"/>
          <p:cNvPicPr preferRelativeResize="0"/>
          <p:nvPr/>
        </p:nvPicPr>
        <p:blipFill>
          <a:blip r:embed="rId4">
            <a:alphaModFix/>
          </a:blip>
          <a:stretch>
            <a:fillRect/>
          </a:stretch>
        </p:blipFill>
        <p:spPr>
          <a:xfrm>
            <a:off x="49550" y="221975"/>
            <a:ext cx="1940840" cy="3918898"/>
          </a:xfrm>
          <a:prstGeom prst="rect">
            <a:avLst/>
          </a:prstGeom>
          <a:noFill/>
          <a:ln>
            <a:noFill/>
          </a:ln>
        </p:spPr>
      </p:pic>
      <p:pic>
        <p:nvPicPr>
          <p:cNvPr id="255" name="Google Shape;255;p24"/>
          <p:cNvPicPr preferRelativeResize="0"/>
          <p:nvPr/>
        </p:nvPicPr>
        <p:blipFill>
          <a:blip r:embed="rId5">
            <a:alphaModFix/>
          </a:blip>
          <a:stretch>
            <a:fillRect/>
          </a:stretch>
        </p:blipFill>
        <p:spPr>
          <a:xfrm>
            <a:off x="2003365" y="192975"/>
            <a:ext cx="1940840" cy="3918898"/>
          </a:xfrm>
          <a:prstGeom prst="rect">
            <a:avLst/>
          </a:prstGeom>
          <a:noFill/>
          <a:ln>
            <a:noFill/>
          </a:ln>
        </p:spPr>
      </p:pic>
      <p:pic>
        <p:nvPicPr>
          <p:cNvPr id="256" name="Google Shape;256;p24"/>
          <p:cNvPicPr preferRelativeResize="0"/>
          <p:nvPr/>
        </p:nvPicPr>
        <p:blipFill>
          <a:blip r:embed="rId6">
            <a:alphaModFix/>
          </a:blip>
          <a:stretch>
            <a:fillRect/>
          </a:stretch>
        </p:blipFill>
        <p:spPr>
          <a:xfrm>
            <a:off x="3957175" y="192990"/>
            <a:ext cx="1940826" cy="3918862"/>
          </a:xfrm>
          <a:prstGeom prst="rect">
            <a:avLst/>
          </a:prstGeom>
          <a:noFill/>
          <a:ln>
            <a:noFill/>
          </a:ln>
        </p:spPr>
      </p:pic>
      <p:sp>
        <p:nvSpPr>
          <p:cNvPr id="257" name="Google Shape;257;p24"/>
          <p:cNvSpPr/>
          <p:nvPr/>
        </p:nvSpPr>
        <p:spPr>
          <a:xfrm>
            <a:off x="339463" y="3953600"/>
            <a:ext cx="3617700" cy="20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Needs to be redone based on self-reporting. </a:t>
            </a:r>
            <a:br>
              <a:rPr lang="en" sz="1100"/>
            </a:br>
            <a:r>
              <a:rPr lang="en" sz="1100"/>
              <a:t>Q: Do we want to users to self report locally, without sending any data back to MILA? </a:t>
            </a:r>
            <a:br>
              <a:rPr lang="en" sz="1100"/>
            </a:br>
            <a:br>
              <a:rPr lang="en" sz="1100"/>
            </a:br>
            <a:r>
              <a:rPr lang="en" sz="1100"/>
              <a:t>E.g. - User first confirms that they tested positive (app stores the value) and THEN</a:t>
            </a:r>
            <a:endParaRPr sz="1100"/>
          </a:p>
          <a:p>
            <a:pPr indent="-298450" lvl="0" marL="457200" rtl="0" algn="l">
              <a:spcBef>
                <a:spcPts val="0"/>
              </a:spcBef>
              <a:spcAft>
                <a:spcPts val="0"/>
              </a:spcAft>
              <a:buSzPts val="1100"/>
              <a:buChar char="-"/>
            </a:pPr>
            <a:r>
              <a:rPr lang="en" sz="1100"/>
              <a:t>We ask them if they want to share with MILA for modeling? </a:t>
            </a:r>
            <a:br>
              <a:rPr lang="en" sz="1100"/>
            </a:br>
            <a:br>
              <a:rPr lang="en" sz="1100"/>
            </a:br>
            <a:r>
              <a:rPr b="1" lang="en" sz="1100"/>
              <a:t>Or 2 in 1 - cannot confirm in app without sending to MILA at same </a:t>
            </a:r>
            <a:r>
              <a:rPr b="1" lang="en" sz="1100"/>
              <a:t>time</a:t>
            </a:r>
            <a:r>
              <a:rPr b="1" lang="en" sz="1100"/>
              <a:t>? </a:t>
            </a:r>
            <a:endParaRPr b="1" sz="1100"/>
          </a:p>
        </p:txBody>
      </p:sp>
      <p:pic>
        <p:nvPicPr>
          <p:cNvPr id="258" name="Google Shape;258;p24"/>
          <p:cNvPicPr preferRelativeResize="0"/>
          <p:nvPr/>
        </p:nvPicPr>
        <p:blipFill>
          <a:blip r:embed="rId7">
            <a:alphaModFix/>
          </a:blip>
          <a:stretch>
            <a:fillRect/>
          </a:stretch>
        </p:blipFill>
        <p:spPr>
          <a:xfrm>
            <a:off x="3583300" y="756200"/>
            <a:ext cx="2150775" cy="3999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62" name="Shape 262"/>
        <p:cNvGrpSpPr/>
        <p:nvPr/>
      </p:nvGrpSpPr>
      <p:grpSpPr>
        <a:xfrm>
          <a:off x="0" y="0"/>
          <a:ext cx="0" cy="0"/>
          <a:chOff x="0" y="0"/>
          <a:chExt cx="0" cy="0"/>
        </a:xfrm>
      </p:grpSpPr>
      <p:sp>
        <p:nvSpPr>
          <p:cNvPr id="263" name="Google Shape;263;p25"/>
          <p:cNvSpPr txBox="1"/>
          <p:nvPr/>
        </p:nvSpPr>
        <p:spPr>
          <a:xfrm>
            <a:off x="3260725" y="225350"/>
            <a:ext cx="5200500" cy="45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Settings Screen</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Can be accessed from dashboard.</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Change language and see status of push notifications, location services, and the two data policies you can opt out of.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Some of these need to be in red if they are not active and nudge the user to turn them on - e.g. activating data sharing will save x lives… </a:t>
            </a:r>
            <a:endParaRPr>
              <a:latin typeface="Century Gothic"/>
              <a:ea typeface="Century Gothic"/>
              <a:cs typeface="Century Gothic"/>
              <a:sym typeface="Century Gothic"/>
            </a:endParaRPr>
          </a:p>
        </p:txBody>
      </p:sp>
      <p:pic>
        <p:nvPicPr>
          <p:cNvPr id="264" name="Google Shape;264;p25"/>
          <p:cNvPicPr preferRelativeResize="0"/>
          <p:nvPr/>
        </p:nvPicPr>
        <p:blipFill>
          <a:blip r:embed="rId3">
            <a:alphaModFix/>
          </a:blip>
          <a:stretch>
            <a:fillRect/>
          </a:stretch>
        </p:blipFill>
        <p:spPr>
          <a:xfrm>
            <a:off x="152400" y="152400"/>
            <a:ext cx="2396374"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68" name="Shape 268"/>
        <p:cNvGrpSpPr/>
        <p:nvPr/>
      </p:nvGrpSpPr>
      <p:grpSpPr>
        <a:xfrm>
          <a:off x="0" y="0"/>
          <a:ext cx="0" cy="0"/>
          <a:chOff x="0" y="0"/>
          <a:chExt cx="0" cy="0"/>
        </a:xfrm>
      </p:grpSpPr>
      <p:sp>
        <p:nvSpPr>
          <p:cNvPr id="269" name="Google Shape;269;p26"/>
          <p:cNvSpPr txBox="1"/>
          <p:nvPr/>
        </p:nvSpPr>
        <p:spPr>
          <a:xfrm>
            <a:off x="3260725" y="225350"/>
            <a:ext cx="5200500" cy="45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Resources Screen</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b="1" lang="en">
                <a:latin typeface="Century Gothic"/>
                <a:ea typeface="Century Gothic"/>
                <a:cs typeface="Century Gothic"/>
                <a:sym typeface="Century Gothic"/>
              </a:rPr>
              <a:t>Needs to have the same resources as the federal COVID app.</a:t>
            </a:r>
            <a:endParaRPr b="1">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“Article of the day” or inspiration of the day - something positive, would show up on top, until it is read. This would also show up in the ‘action cards’ in the dashboard.</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We can also push notification the article once every few days (without becoming too annoying), carefully monitoring interactions (opens/reads,etc).</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Can open in-app browser or external?</a:t>
            </a:r>
            <a:endParaRPr>
              <a:latin typeface="Century Gothic"/>
              <a:ea typeface="Century Gothic"/>
              <a:cs typeface="Century Gothic"/>
              <a:sym typeface="Century Gothic"/>
            </a:endParaRPr>
          </a:p>
        </p:txBody>
      </p:sp>
      <p:pic>
        <p:nvPicPr>
          <p:cNvPr id="270" name="Google Shape;270;p26"/>
          <p:cNvPicPr preferRelativeResize="0"/>
          <p:nvPr/>
        </p:nvPicPr>
        <p:blipFill>
          <a:blip r:embed="rId3">
            <a:alphaModFix/>
          </a:blip>
          <a:stretch>
            <a:fillRect/>
          </a:stretch>
        </p:blipFill>
        <p:spPr>
          <a:xfrm>
            <a:off x="537000" y="152400"/>
            <a:ext cx="2396374"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74" name="Shape 274"/>
        <p:cNvGrpSpPr/>
        <p:nvPr/>
      </p:nvGrpSpPr>
      <p:grpSpPr>
        <a:xfrm>
          <a:off x="0" y="0"/>
          <a:ext cx="0" cy="0"/>
          <a:chOff x="0" y="0"/>
          <a:chExt cx="0" cy="0"/>
        </a:xfrm>
      </p:grpSpPr>
      <p:sp>
        <p:nvSpPr>
          <p:cNvPr id="275" name="Google Shape;275;p27"/>
          <p:cNvSpPr txBox="1"/>
          <p:nvPr/>
        </p:nvSpPr>
        <p:spPr>
          <a:xfrm>
            <a:off x="3260725" y="225350"/>
            <a:ext cx="5200500" cy="45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My Impact Screen</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b="1" lang="en">
                <a:latin typeface="Century Gothic"/>
                <a:ea typeface="Century Gothic"/>
                <a:cs typeface="Century Gothic"/>
                <a:sym typeface="Century Gothic"/>
              </a:rPr>
              <a:t>Dummy screen in v1.</a:t>
            </a:r>
            <a:endParaRPr b="1">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Will just be a "dumb" screen in v1, with the intent of later showing how individual users are changing the course of the pandemic (in their province or the whole country). Think wealthsimple bars - needs to be done carefully to not get the user ‘down’ if things are going badly and the number of cases rises.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Copy congratulating people that they’re already doing their part, and that more things will be shown here as more users get the app. Prompt to share.</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Bottom: Button to open native share (same as the 'share action' on the dashboard)</a:t>
            </a:r>
            <a:endParaRPr>
              <a:latin typeface="Century Gothic"/>
              <a:ea typeface="Century Gothic"/>
              <a:cs typeface="Century Gothic"/>
              <a:sym typeface="Century Gothic"/>
            </a:endParaRPr>
          </a:p>
        </p:txBody>
      </p:sp>
      <p:pic>
        <p:nvPicPr>
          <p:cNvPr id="276" name="Google Shape;276;p27"/>
          <p:cNvPicPr preferRelativeResize="0"/>
          <p:nvPr/>
        </p:nvPicPr>
        <p:blipFill>
          <a:blip r:embed="rId3">
            <a:alphaModFix/>
          </a:blip>
          <a:stretch>
            <a:fillRect/>
          </a:stretch>
        </p:blipFill>
        <p:spPr>
          <a:xfrm>
            <a:off x="125751" y="245975"/>
            <a:ext cx="2407148" cy="4860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85" name="Shape 285"/>
        <p:cNvGrpSpPr/>
        <p:nvPr/>
      </p:nvGrpSpPr>
      <p:grpSpPr>
        <a:xfrm>
          <a:off x="0" y="0"/>
          <a:ext cx="0" cy="0"/>
          <a:chOff x="0" y="0"/>
          <a:chExt cx="0" cy="0"/>
        </a:xfrm>
      </p:grpSpPr>
      <p:sp>
        <p:nvSpPr>
          <p:cNvPr id="286" name="Google Shape;286;p29"/>
          <p:cNvSpPr txBox="1"/>
          <p:nvPr/>
        </p:nvSpPr>
        <p:spPr>
          <a:xfrm>
            <a:off x="4915000" y="385050"/>
            <a:ext cx="3981900" cy="42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Report Positive Test/Symptoms</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 </a:t>
            </a:r>
            <a:r>
              <a:rPr b="1" lang="en">
                <a:latin typeface="Century Gothic"/>
                <a:ea typeface="Century Gothic"/>
                <a:cs typeface="Century Gothic"/>
                <a:sym typeface="Century Gothic"/>
              </a:rPr>
              <a:t>Positive Test</a:t>
            </a:r>
            <a:r>
              <a:rPr lang="en">
                <a:latin typeface="Century Gothic"/>
                <a:ea typeface="Century Gothic"/>
                <a:cs typeface="Century Gothic"/>
                <a:sym typeface="Century Gothic"/>
              </a:rPr>
              <a:t>: Once a person gets tested, and the diagnostic is confirmed (via email/phone link), the users that came in contact with will receive this notification.</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 </a:t>
            </a:r>
            <a:r>
              <a:rPr b="1" lang="en">
                <a:latin typeface="Century Gothic"/>
                <a:ea typeface="Century Gothic"/>
                <a:cs typeface="Century Gothic"/>
                <a:sym typeface="Century Gothic"/>
              </a:rPr>
              <a:t>Symptoms</a:t>
            </a:r>
            <a:r>
              <a:rPr lang="en">
                <a:latin typeface="Century Gothic"/>
                <a:ea typeface="Century Gothic"/>
                <a:cs typeface="Century Gothic"/>
                <a:sym typeface="Century Gothic"/>
              </a:rPr>
              <a:t>: We can consider sending notifications when people have started exhibiting symptoms -	 </a:t>
            </a:r>
            <a:endParaRPr>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 This would be much softer - “Somebody who you came in contact with feels sickly, you </a:t>
            </a:r>
            <a:r>
              <a:rPr lang="en">
                <a:latin typeface="Century Gothic"/>
                <a:ea typeface="Century Gothic"/>
                <a:cs typeface="Century Gothic"/>
                <a:sym typeface="Century Gothic"/>
              </a:rPr>
              <a:t>should</a:t>
            </a:r>
            <a:r>
              <a:rPr lang="en">
                <a:latin typeface="Century Gothic"/>
                <a:ea typeface="Century Gothic"/>
                <a:cs typeface="Century Gothic"/>
                <a:sym typeface="Century Gothic"/>
              </a:rPr>
              <a:t> monitor how you feel for the next few days” </a:t>
            </a:r>
            <a:endParaRPr>
              <a:latin typeface="Century Gothic"/>
              <a:ea typeface="Century Gothic"/>
              <a:cs typeface="Century Gothic"/>
              <a:sym typeface="Century Gothic"/>
            </a:endParaRPr>
          </a:p>
          <a:p>
            <a:pPr indent="0" lvl="0" marL="0" rtl="0" algn="l">
              <a:spcBef>
                <a:spcPts val="0"/>
              </a:spcBef>
              <a:spcAft>
                <a:spcPts val="0"/>
              </a:spcAft>
              <a:buNone/>
            </a:pPr>
            <a:r>
              <a:rPr lang="en">
                <a:latin typeface="Century Gothic"/>
                <a:ea typeface="Century Gothic"/>
                <a:cs typeface="Century Gothic"/>
                <a:sym typeface="Century Gothic"/>
              </a:rPr>
              <a:t>- </a:t>
            </a:r>
            <a:r>
              <a:rPr b="1" lang="en">
                <a:latin typeface="Century Gothic"/>
                <a:ea typeface="Century Gothic"/>
                <a:cs typeface="Century Gothic"/>
                <a:sym typeface="Century Gothic"/>
              </a:rPr>
              <a:t>Considerations</a:t>
            </a:r>
            <a:r>
              <a:rPr lang="en">
                <a:latin typeface="Century Gothic"/>
                <a:ea typeface="Century Gothic"/>
                <a:cs typeface="Century Gothic"/>
                <a:sym typeface="Century Gothic"/>
              </a:rPr>
              <a:t>: Need to have a </a:t>
            </a:r>
            <a:r>
              <a:rPr b="1" lang="en">
                <a:latin typeface="Century Gothic"/>
                <a:ea typeface="Century Gothic"/>
                <a:cs typeface="Century Gothic"/>
                <a:sym typeface="Century Gothic"/>
              </a:rPr>
              <a:t>confirmation screen</a:t>
            </a:r>
            <a:r>
              <a:rPr lang="en">
                <a:latin typeface="Century Gothic"/>
                <a:ea typeface="Century Gothic"/>
                <a:cs typeface="Century Gothic"/>
                <a:sym typeface="Century Gothic"/>
              </a:rPr>
              <a:t> in self-diagnostic part of the app if we go forward with that approach, to avoid people getting ‘false’ notifications. </a:t>
            </a:r>
            <a:endParaRPr>
              <a:latin typeface="Century Gothic"/>
              <a:ea typeface="Century Gothic"/>
              <a:cs typeface="Century Gothic"/>
              <a:sym typeface="Century Gothic"/>
            </a:endParaRPr>
          </a:p>
        </p:txBody>
      </p:sp>
      <p:pic>
        <p:nvPicPr>
          <p:cNvPr id="287" name="Google Shape;287;p29"/>
          <p:cNvPicPr preferRelativeResize="0"/>
          <p:nvPr/>
        </p:nvPicPr>
        <p:blipFill>
          <a:blip r:embed="rId4">
            <a:alphaModFix/>
          </a:blip>
          <a:stretch>
            <a:fillRect/>
          </a:stretch>
        </p:blipFill>
        <p:spPr>
          <a:xfrm>
            <a:off x="1036875" y="152400"/>
            <a:ext cx="2396374"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90"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203738" y="491354"/>
            <a:ext cx="893073" cy="1803272"/>
          </a:xfrm>
          <a:prstGeom prst="rect">
            <a:avLst/>
          </a:prstGeom>
          <a:noFill/>
          <a:ln>
            <a:noFill/>
          </a:ln>
        </p:spPr>
      </p:pic>
      <p:pic>
        <p:nvPicPr>
          <p:cNvPr id="92" name="Google Shape;92;p14"/>
          <p:cNvPicPr preferRelativeResize="0"/>
          <p:nvPr/>
        </p:nvPicPr>
        <p:blipFill>
          <a:blip r:embed="rId4">
            <a:alphaModFix/>
          </a:blip>
          <a:stretch>
            <a:fillRect/>
          </a:stretch>
        </p:blipFill>
        <p:spPr>
          <a:xfrm>
            <a:off x="1132213" y="491379"/>
            <a:ext cx="893052" cy="1803223"/>
          </a:xfrm>
          <a:prstGeom prst="rect">
            <a:avLst/>
          </a:prstGeom>
          <a:noFill/>
          <a:ln>
            <a:noFill/>
          </a:ln>
        </p:spPr>
      </p:pic>
      <p:pic>
        <p:nvPicPr>
          <p:cNvPr id="93" name="Google Shape;93;p14"/>
          <p:cNvPicPr preferRelativeResize="0"/>
          <p:nvPr/>
        </p:nvPicPr>
        <p:blipFill>
          <a:blip r:embed="rId5">
            <a:alphaModFix/>
          </a:blip>
          <a:stretch>
            <a:fillRect/>
          </a:stretch>
        </p:blipFill>
        <p:spPr>
          <a:xfrm>
            <a:off x="2039724" y="491379"/>
            <a:ext cx="893052" cy="1803223"/>
          </a:xfrm>
          <a:prstGeom prst="rect">
            <a:avLst/>
          </a:prstGeom>
          <a:noFill/>
          <a:ln>
            <a:noFill/>
          </a:ln>
        </p:spPr>
      </p:pic>
      <p:cxnSp>
        <p:nvCxnSpPr>
          <p:cNvPr id="94" name="Google Shape;94;p14"/>
          <p:cNvCxnSpPr/>
          <p:nvPr/>
        </p:nvCxnSpPr>
        <p:spPr>
          <a:xfrm>
            <a:off x="203750" y="426829"/>
            <a:ext cx="3616800" cy="0"/>
          </a:xfrm>
          <a:prstGeom prst="straightConnector1">
            <a:avLst/>
          </a:prstGeom>
          <a:noFill/>
          <a:ln cap="flat" cmpd="sng" w="19050">
            <a:solidFill>
              <a:srgbClr val="1E91FF"/>
            </a:solidFill>
            <a:prstDash val="solid"/>
            <a:round/>
            <a:headEnd len="med" w="med" type="none"/>
            <a:tailEnd len="med" w="med" type="none"/>
          </a:ln>
        </p:spPr>
      </p:cxnSp>
      <p:sp>
        <p:nvSpPr>
          <p:cNvPr id="95" name="Google Shape;95;p14"/>
          <p:cNvSpPr txBox="1"/>
          <p:nvPr/>
        </p:nvSpPr>
        <p:spPr>
          <a:xfrm>
            <a:off x="204638" y="181729"/>
            <a:ext cx="3730200" cy="2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Intro screens + value prop explained (geolocated)</a:t>
            </a:r>
            <a:endParaRPr sz="800">
              <a:latin typeface="Century Gothic"/>
              <a:ea typeface="Century Gothic"/>
              <a:cs typeface="Century Gothic"/>
              <a:sym typeface="Century Gothic"/>
            </a:endParaRPr>
          </a:p>
        </p:txBody>
      </p:sp>
      <p:cxnSp>
        <p:nvCxnSpPr>
          <p:cNvPr id="96" name="Google Shape;96;p14"/>
          <p:cNvCxnSpPr/>
          <p:nvPr/>
        </p:nvCxnSpPr>
        <p:spPr>
          <a:xfrm>
            <a:off x="4245788" y="410354"/>
            <a:ext cx="1867500" cy="0"/>
          </a:xfrm>
          <a:prstGeom prst="straightConnector1">
            <a:avLst/>
          </a:prstGeom>
          <a:noFill/>
          <a:ln cap="flat" cmpd="sng" w="19050">
            <a:solidFill>
              <a:srgbClr val="1E91FF"/>
            </a:solidFill>
            <a:prstDash val="solid"/>
            <a:round/>
            <a:headEnd len="med" w="med" type="none"/>
            <a:tailEnd len="med" w="med" type="none"/>
          </a:ln>
        </p:spPr>
      </p:cxnSp>
      <p:sp>
        <p:nvSpPr>
          <p:cNvPr id="97" name="Google Shape;97;p14"/>
          <p:cNvSpPr txBox="1"/>
          <p:nvPr/>
        </p:nvSpPr>
        <p:spPr>
          <a:xfrm>
            <a:off x="4232288" y="181729"/>
            <a:ext cx="1894500" cy="2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App Activation</a:t>
            </a:r>
            <a:endParaRPr sz="800">
              <a:latin typeface="Century Gothic"/>
              <a:ea typeface="Century Gothic"/>
              <a:cs typeface="Century Gothic"/>
              <a:sym typeface="Century Gothic"/>
            </a:endParaRPr>
          </a:p>
        </p:txBody>
      </p:sp>
      <p:sp>
        <p:nvSpPr>
          <p:cNvPr id="98" name="Google Shape;98;p14"/>
          <p:cNvSpPr/>
          <p:nvPr/>
        </p:nvSpPr>
        <p:spPr>
          <a:xfrm rot="5400000">
            <a:off x="3434761" y="1313791"/>
            <a:ext cx="1253100" cy="1584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rot="5400000">
            <a:off x="5727498" y="1313804"/>
            <a:ext cx="1253100" cy="1584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4"/>
          <p:cNvPicPr preferRelativeResize="0"/>
          <p:nvPr/>
        </p:nvPicPr>
        <p:blipFill>
          <a:blip r:embed="rId6">
            <a:alphaModFix/>
          </a:blip>
          <a:stretch>
            <a:fillRect/>
          </a:stretch>
        </p:blipFill>
        <p:spPr>
          <a:xfrm>
            <a:off x="5430011" y="3926801"/>
            <a:ext cx="527078" cy="1064298"/>
          </a:xfrm>
          <a:prstGeom prst="rect">
            <a:avLst/>
          </a:prstGeom>
          <a:noFill/>
          <a:ln>
            <a:noFill/>
          </a:ln>
        </p:spPr>
      </p:pic>
      <p:cxnSp>
        <p:nvCxnSpPr>
          <p:cNvPr id="101" name="Google Shape;101;p14"/>
          <p:cNvCxnSpPr/>
          <p:nvPr/>
        </p:nvCxnSpPr>
        <p:spPr>
          <a:xfrm>
            <a:off x="6424188" y="410054"/>
            <a:ext cx="2446200" cy="600"/>
          </a:xfrm>
          <a:prstGeom prst="straightConnector1">
            <a:avLst/>
          </a:prstGeom>
          <a:noFill/>
          <a:ln cap="flat" cmpd="sng" w="19050">
            <a:solidFill>
              <a:srgbClr val="1E91FF"/>
            </a:solidFill>
            <a:prstDash val="solid"/>
            <a:round/>
            <a:headEnd len="med" w="med" type="none"/>
            <a:tailEnd len="med" w="med" type="none"/>
          </a:ln>
        </p:spPr>
      </p:cxnSp>
      <p:sp>
        <p:nvSpPr>
          <p:cNvPr id="102" name="Google Shape;102;p14"/>
          <p:cNvSpPr txBox="1"/>
          <p:nvPr/>
        </p:nvSpPr>
        <p:spPr>
          <a:xfrm>
            <a:off x="6424241" y="160754"/>
            <a:ext cx="2363100" cy="2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Initial A</a:t>
            </a:r>
            <a:r>
              <a:rPr lang="en" sz="800">
                <a:latin typeface="Century Gothic"/>
                <a:ea typeface="Century Gothic"/>
                <a:cs typeface="Century Gothic"/>
                <a:sym typeface="Century Gothic"/>
              </a:rPr>
              <a:t>ssessment</a:t>
            </a:r>
            <a:endParaRPr sz="800">
              <a:latin typeface="Century Gothic"/>
              <a:ea typeface="Century Gothic"/>
              <a:cs typeface="Century Gothic"/>
              <a:sym typeface="Century Gothic"/>
            </a:endParaRPr>
          </a:p>
        </p:txBody>
      </p:sp>
      <p:sp>
        <p:nvSpPr>
          <p:cNvPr id="103" name="Google Shape;103;p14"/>
          <p:cNvSpPr/>
          <p:nvPr/>
        </p:nvSpPr>
        <p:spPr>
          <a:xfrm rot="10800000">
            <a:off x="6473225" y="2387125"/>
            <a:ext cx="1017000" cy="903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 name="Google Shape;104;p14"/>
          <p:cNvSpPr txBox="1"/>
          <p:nvPr/>
        </p:nvSpPr>
        <p:spPr>
          <a:xfrm>
            <a:off x="7607400" y="2625775"/>
            <a:ext cx="1479000" cy="19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rimson Text"/>
                <a:ea typeface="Crimson Text"/>
                <a:cs typeface="Crimson Text"/>
                <a:sym typeface="Crimson Text"/>
              </a:rPr>
              <a:t>If person answers</a:t>
            </a:r>
            <a:r>
              <a:rPr b="1" lang="en" sz="1000">
                <a:latin typeface="Crimson Text"/>
                <a:ea typeface="Crimson Text"/>
                <a:cs typeface="Crimson Text"/>
                <a:sym typeface="Crimson Text"/>
              </a:rPr>
              <a:t> Yes</a:t>
            </a:r>
            <a:r>
              <a:rPr lang="en" sz="1000">
                <a:latin typeface="Crimson Text"/>
                <a:ea typeface="Crimson Text"/>
                <a:cs typeface="Crimson Text"/>
                <a:sym typeface="Crimson Text"/>
              </a:rPr>
              <a:t> to “I have symptoms”, they will first be prompted with the </a:t>
            </a:r>
            <a:r>
              <a:rPr b="1" lang="en" sz="1000">
                <a:latin typeface="Crimson Text"/>
                <a:ea typeface="Crimson Text"/>
                <a:cs typeface="Crimson Text"/>
                <a:sym typeface="Crimson Text"/>
              </a:rPr>
              <a:t>‘severe’</a:t>
            </a:r>
            <a:r>
              <a:rPr lang="en" sz="1000">
                <a:latin typeface="Crimson Text"/>
                <a:ea typeface="Crimson Text"/>
                <a:cs typeface="Crimson Text"/>
                <a:sym typeface="Crimson Text"/>
              </a:rPr>
              <a:t> symptoms screen. </a:t>
            </a:r>
            <a:endParaRPr sz="1000">
              <a:latin typeface="Crimson Text"/>
              <a:ea typeface="Crimson Text"/>
              <a:cs typeface="Crimson Text"/>
              <a:sym typeface="Crimson Text"/>
            </a:endParaRPr>
          </a:p>
          <a:p>
            <a:pPr indent="0" lvl="0" marL="0" rtl="0" algn="l">
              <a:spcBef>
                <a:spcPts val="0"/>
              </a:spcBef>
              <a:spcAft>
                <a:spcPts val="0"/>
              </a:spcAft>
              <a:buNone/>
            </a:pPr>
            <a:r>
              <a:t/>
            </a:r>
            <a:endParaRPr sz="1000">
              <a:latin typeface="Crimson Text"/>
              <a:ea typeface="Crimson Text"/>
              <a:cs typeface="Crimson Text"/>
              <a:sym typeface="Crimson Text"/>
            </a:endParaRPr>
          </a:p>
          <a:p>
            <a:pPr indent="0" lvl="0" marL="0" rtl="0" algn="l">
              <a:spcBef>
                <a:spcPts val="0"/>
              </a:spcBef>
              <a:spcAft>
                <a:spcPts val="0"/>
              </a:spcAft>
              <a:buNone/>
            </a:pPr>
            <a:r>
              <a:rPr lang="en" sz="1000">
                <a:latin typeface="Crimson Text"/>
                <a:ea typeface="Crimson Text"/>
                <a:cs typeface="Crimson Text"/>
                <a:sym typeface="Crimson Text"/>
              </a:rPr>
              <a:t>If they say </a:t>
            </a:r>
            <a:r>
              <a:rPr b="1" lang="en" sz="1000">
                <a:latin typeface="Crimson Text"/>
                <a:ea typeface="Crimson Text"/>
                <a:cs typeface="Crimson Text"/>
                <a:sym typeface="Crimson Text"/>
              </a:rPr>
              <a:t>No</a:t>
            </a:r>
            <a:r>
              <a:rPr lang="en" sz="1000">
                <a:latin typeface="Crimson Text"/>
                <a:ea typeface="Crimson Text"/>
                <a:cs typeface="Crimson Text"/>
                <a:sym typeface="Crimson Text"/>
              </a:rPr>
              <a:t> to the severe symptoms, they will be sent to the </a:t>
            </a:r>
            <a:r>
              <a:rPr b="1" lang="en" sz="1000">
                <a:latin typeface="Crimson Text"/>
                <a:ea typeface="Crimson Text"/>
                <a:cs typeface="Crimson Text"/>
                <a:sym typeface="Crimson Text"/>
              </a:rPr>
              <a:t>“Mild Symptom”</a:t>
            </a:r>
            <a:r>
              <a:rPr lang="en" sz="1000">
                <a:latin typeface="Crimson Text"/>
                <a:ea typeface="Crimson Text"/>
                <a:cs typeface="Crimson Text"/>
                <a:sym typeface="Crimson Text"/>
              </a:rPr>
              <a:t> screen.</a:t>
            </a:r>
            <a:endParaRPr sz="1000">
              <a:latin typeface="Crimson Text"/>
              <a:ea typeface="Crimson Text"/>
              <a:cs typeface="Crimson Text"/>
              <a:sym typeface="Crimson Text"/>
            </a:endParaRPr>
          </a:p>
        </p:txBody>
      </p:sp>
      <p:sp>
        <p:nvSpPr>
          <p:cNvPr id="105" name="Google Shape;105;p14"/>
          <p:cNvSpPr/>
          <p:nvPr/>
        </p:nvSpPr>
        <p:spPr>
          <a:xfrm rot="-5400000">
            <a:off x="3218561" y="3862563"/>
            <a:ext cx="1253100" cy="1584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txBox="1"/>
          <p:nvPr/>
        </p:nvSpPr>
        <p:spPr>
          <a:xfrm>
            <a:off x="853750" y="2652575"/>
            <a:ext cx="1495200" cy="20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rimson Text"/>
                <a:ea typeface="Crimson Text"/>
                <a:cs typeface="Crimson Text"/>
                <a:sym typeface="Crimson Text"/>
              </a:rPr>
              <a:t>Home Screen after a person reported mild symptoms will default to Self-Isolate &amp; Get Tested every time they return to the app.  </a:t>
            </a:r>
            <a:endParaRPr sz="1000">
              <a:latin typeface="Crimson Text"/>
              <a:ea typeface="Crimson Text"/>
              <a:cs typeface="Crimson Text"/>
              <a:sym typeface="Crimson Text"/>
            </a:endParaRPr>
          </a:p>
          <a:p>
            <a:pPr indent="0" lvl="0" marL="0" rtl="0" algn="ctr">
              <a:spcBef>
                <a:spcPts val="0"/>
              </a:spcBef>
              <a:spcAft>
                <a:spcPts val="0"/>
              </a:spcAft>
              <a:buNone/>
            </a:pPr>
            <a:r>
              <a:t/>
            </a:r>
            <a:endParaRPr sz="1000">
              <a:latin typeface="Crimson Text"/>
              <a:ea typeface="Crimson Text"/>
              <a:cs typeface="Crimson Text"/>
              <a:sym typeface="Crimson Text"/>
            </a:endParaRPr>
          </a:p>
          <a:p>
            <a:pPr indent="0" lvl="0" marL="0" rtl="0" algn="ctr">
              <a:spcBef>
                <a:spcPts val="0"/>
              </a:spcBef>
              <a:spcAft>
                <a:spcPts val="0"/>
              </a:spcAft>
              <a:buNone/>
            </a:pPr>
            <a:r>
              <a:rPr b="1" lang="en" sz="1000">
                <a:latin typeface="Crimson Text"/>
                <a:ea typeface="Crimson Text"/>
                <a:cs typeface="Crimson Text"/>
                <a:sym typeface="Crimson Text"/>
              </a:rPr>
              <a:t>Option</a:t>
            </a:r>
            <a:r>
              <a:rPr lang="en" sz="1000">
                <a:latin typeface="Crimson Text"/>
                <a:ea typeface="Crimson Text"/>
                <a:cs typeface="Crimson Text"/>
                <a:sym typeface="Crimson Text"/>
              </a:rPr>
              <a:t> to ‘reverse’ reported symptoms (in case user was just playing with the app)</a:t>
            </a:r>
            <a:endParaRPr sz="1000">
              <a:latin typeface="Crimson Text"/>
              <a:ea typeface="Crimson Text"/>
              <a:cs typeface="Crimson Text"/>
              <a:sym typeface="Crimson Text"/>
            </a:endParaRPr>
          </a:p>
        </p:txBody>
      </p:sp>
      <p:sp>
        <p:nvSpPr>
          <p:cNvPr id="107" name="Google Shape;107;p14"/>
          <p:cNvSpPr/>
          <p:nvPr/>
        </p:nvSpPr>
        <p:spPr>
          <a:xfrm>
            <a:off x="75" y="450"/>
            <a:ext cx="3568500" cy="1977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FFFFFF"/>
                </a:solidFill>
                <a:latin typeface="Century Gothic"/>
                <a:ea typeface="Century Gothic"/>
                <a:cs typeface="Century Gothic"/>
                <a:sym typeface="Century Gothic"/>
              </a:rPr>
              <a:t>Symptom</a:t>
            </a:r>
            <a:r>
              <a:rPr lang="en" sz="900">
                <a:solidFill>
                  <a:srgbClr val="FFFFFF"/>
                </a:solidFill>
                <a:latin typeface="Century Gothic"/>
                <a:ea typeface="Century Gothic"/>
                <a:cs typeface="Century Gothic"/>
                <a:sym typeface="Century Gothic"/>
              </a:rPr>
              <a:t> Flow - Has Symptoms </a:t>
            </a:r>
            <a:r>
              <a:rPr lang="en" sz="900">
                <a:solidFill>
                  <a:schemeClr val="lt1"/>
                </a:solidFill>
                <a:latin typeface="Century Gothic"/>
                <a:ea typeface="Century Gothic"/>
                <a:cs typeface="Century Gothic"/>
                <a:sym typeface="Century Gothic"/>
              </a:rPr>
              <a:t>(Not a HCP)</a:t>
            </a:r>
            <a:endParaRPr/>
          </a:p>
        </p:txBody>
      </p:sp>
      <p:sp>
        <p:nvSpPr>
          <p:cNvPr id="108" name="Google Shape;108;p14"/>
          <p:cNvSpPr/>
          <p:nvPr/>
        </p:nvSpPr>
        <p:spPr>
          <a:xfrm rot="-5400000">
            <a:off x="5634600" y="2930200"/>
            <a:ext cx="866700" cy="1095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rot="-5400000">
            <a:off x="5661125" y="4264250"/>
            <a:ext cx="866700" cy="1095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txBox="1"/>
          <p:nvPr/>
        </p:nvSpPr>
        <p:spPr>
          <a:xfrm>
            <a:off x="6122688" y="2873800"/>
            <a:ext cx="301500" cy="22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Crimson Text"/>
                <a:ea typeface="Crimson Text"/>
                <a:cs typeface="Crimson Text"/>
                <a:sym typeface="Crimson Text"/>
              </a:rPr>
              <a:t>Yes</a:t>
            </a:r>
            <a:endParaRPr sz="600">
              <a:solidFill>
                <a:srgbClr val="FFFFFF"/>
              </a:solidFill>
            </a:endParaRPr>
          </a:p>
        </p:txBody>
      </p:sp>
      <p:sp>
        <p:nvSpPr>
          <p:cNvPr id="111" name="Google Shape;111;p14"/>
          <p:cNvSpPr txBox="1"/>
          <p:nvPr/>
        </p:nvSpPr>
        <p:spPr>
          <a:xfrm>
            <a:off x="6149225" y="4208000"/>
            <a:ext cx="301500" cy="2223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Crimson Text"/>
                <a:ea typeface="Crimson Text"/>
                <a:cs typeface="Crimson Text"/>
                <a:sym typeface="Crimson Text"/>
              </a:rPr>
              <a:t>No</a:t>
            </a:r>
            <a:endParaRPr sz="600">
              <a:solidFill>
                <a:srgbClr val="FFFFFF"/>
              </a:solidFill>
            </a:endParaRPr>
          </a:p>
        </p:txBody>
      </p:sp>
      <p:sp>
        <p:nvSpPr>
          <p:cNvPr id="112" name="Google Shape;112;p14"/>
          <p:cNvSpPr txBox="1"/>
          <p:nvPr/>
        </p:nvSpPr>
        <p:spPr>
          <a:xfrm>
            <a:off x="5141650" y="4959875"/>
            <a:ext cx="12060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Century Gothic"/>
                <a:ea typeface="Century Gothic"/>
                <a:cs typeface="Century Gothic"/>
                <a:sym typeface="Century Gothic"/>
              </a:rPr>
              <a:t>“Mild symptoms”</a:t>
            </a:r>
            <a:endParaRPr sz="700">
              <a:latin typeface="Century Gothic"/>
              <a:ea typeface="Century Gothic"/>
              <a:cs typeface="Century Gothic"/>
              <a:sym typeface="Century Gothic"/>
            </a:endParaRPr>
          </a:p>
        </p:txBody>
      </p:sp>
      <p:sp>
        <p:nvSpPr>
          <p:cNvPr id="113" name="Google Shape;113;p14"/>
          <p:cNvSpPr txBox="1"/>
          <p:nvPr/>
        </p:nvSpPr>
        <p:spPr>
          <a:xfrm>
            <a:off x="6450725" y="4829613"/>
            <a:ext cx="12060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If person does not have </a:t>
            </a:r>
            <a:endParaRPr sz="800">
              <a:latin typeface="Century Gothic"/>
              <a:ea typeface="Century Gothic"/>
              <a:cs typeface="Century Gothic"/>
              <a:sym typeface="Century Gothic"/>
            </a:endParaRPr>
          </a:p>
        </p:txBody>
      </p:sp>
      <p:pic>
        <p:nvPicPr>
          <p:cNvPr id="114" name="Google Shape;114;p14"/>
          <p:cNvPicPr preferRelativeResize="0"/>
          <p:nvPr/>
        </p:nvPicPr>
        <p:blipFill>
          <a:blip r:embed="rId6">
            <a:alphaModFix/>
          </a:blip>
          <a:stretch>
            <a:fillRect/>
          </a:stretch>
        </p:blipFill>
        <p:spPr>
          <a:xfrm>
            <a:off x="5417925" y="2428459"/>
            <a:ext cx="551250" cy="1112992"/>
          </a:xfrm>
          <a:prstGeom prst="rect">
            <a:avLst/>
          </a:prstGeom>
          <a:noFill/>
          <a:ln>
            <a:noFill/>
          </a:ln>
        </p:spPr>
      </p:pic>
      <p:sp>
        <p:nvSpPr>
          <p:cNvPr id="115" name="Google Shape;115;p14"/>
          <p:cNvSpPr txBox="1"/>
          <p:nvPr/>
        </p:nvSpPr>
        <p:spPr>
          <a:xfrm>
            <a:off x="5090550" y="3524350"/>
            <a:ext cx="12060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Century Gothic"/>
                <a:ea typeface="Century Gothic"/>
                <a:cs typeface="Century Gothic"/>
                <a:sym typeface="Century Gothic"/>
              </a:rPr>
              <a:t>“Severe symptoms”</a:t>
            </a:r>
            <a:endParaRPr sz="700">
              <a:latin typeface="Century Gothic"/>
              <a:ea typeface="Century Gothic"/>
              <a:cs typeface="Century Gothic"/>
              <a:sym typeface="Century Gothic"/>
            </a:endParaRPr>
          </a:p>
        </p:txBody>
      </p:sp>
      <p:sp>
        <p:nvSpPr>
          <p:cNvPr id="116" name="Google Shape;116;p14"/>
          <p:cNvSpPr txBox="1"/>
          <p:nvPr/>
        </p:nvSpPr>
        <p:spPr>
          <a:xfrm>
            <a:off x="5049338" y="2873800"/>
            <a:ext cx="301500" cy="2223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Crimson Text"/>
                <a:ea typeface="Crimson Text"/>
                <a:cs typeface="Crimson Text"/>
                <a:sym typeface="Crimson Text"/>
              </a:rPr>
              <a:t>Yes</a:t>
            </a:r>
            <a:endParaRPr sz="600">
              <a:solidFill>
                <a:srgbClr val="FFFFFF"/>
              </a:solidFill>
            </a:endParaRPr>
          </a:p>
        </p:txBody>
      </p:sp>
      <p:pic>
        <p:nvPicPr>
          <p:cNvPr id="117" name="Google Shape;117;p14"/>
          <p:cNvPicPr preferRelativeResize="0"/>
          <p:nvPr/>
        </p:nvPicPr>
        <p:blipFill>
          <a:blip r:embed="rId7">
            <a:alphaModFix/>
          </a:blip>
          <a:stretch>
            <a:fillRect/>
          </a:stretch>
        </p:blipFill>
        <p:spPr>
          <a:xfrm>
            <a:off x="4281362" y="2393663"/>
            <a:ext cx="585651" cy="1182574"/>
          </a:xfrm>
          <a:prstGeom prst="rect">
            <a:avLst/>
          </a:prstGeom>
          <a:noFill/>
          <a:ln>
            <a:noFill/>
          </a:ln>
        </p:spPr>
      </p:pic>
      <p:sp>
        <p:nvSpPr>
          <p:cNvPr id="118" name="Google Shape;118;p14"/>
          <p:cNvSpPr txBox="1"/>
          <p:nvPr/>
        </p:nvSpPr>
        <p:spPr>
          <a:xfrm>
            <a:off x="3971175" y="3544763"/>
            <a:ext cx="12060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Century Gothic"/>
                <a:ea typeface="Century Gothic"/>
                <a:cs typeface="Century Gothic"/>
                <a:sym typeface="Century Gothic"/>
              </a:rPr>
              <a:t>Call 911</a:t>
            </a:r>
            <a:endParaRPr sz="700">
              <a:latin typeface="Century Gothic"/>
              <a:ea typeface="Century Gothic"/>
              <a:cs typeface="Century Gothic"/>
              <a:sym typeface="Century Gothic"/>
            </a:endParaRPr>
          </a:p>
        </p:txBody>
      </p:sp>
      <p:pic>
        <p:nvPicPr>
          <p:cNvPr id="119" name="Google Shape;119;p14"/>
          <p:cNvPicPr preferRelativeResize="0"/>
          <p:nvPr/>
        </p:nvPicPr>
        <p:blipFill>
          <a:blip r:embed="rId8">
            <a:alphaModFix/>
          </a:blip>
          <a:stretch>
            <a:fillRect/>
          </a:stretch>
        </p:blipFill>
        <p:spPr>
          <a:xfrm>
            <a:off x="4277424" y="3885658"/>
            <a:ext cx="551250" cy="1113170"/>
          </a:xfrm>
          <a:prstGeom prst="rect">
            <a:avLst/>
          </a:prstGeom>
          <a:noFill/>
          <a:ln>
            <a:noFill/>
          </a:ln>
        </p:spPr>
      </p:pic>
      <p:sp>
        <p:nvSpPr>
          <p:cNvPr id="120" name="Google Shape;120;p14"/>
          <p:cNvSpPr/>
          <p:nvPr/>
        </p:nvSpPr>
        <p:spPr>
          <a:xfrm rot="10800000">
            <a:off x="5260198" y="3725449"/>
            <a:ext cx="866700" cy="1602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FFFFF"/>
              </a:solidFill>
            </a:endParaRPr>
          </a:p>
        </p:txBody>
      </p:sp>
      <p:sp>
        <p:nvSpPr>
          <p:cNvPr id="121" name="Google Shape;121;p14"/>
          <p:cNvSpPr txBox="1"/>
          <p:nvPr/>
        </p:nvSpPr>
        <p:spPr>
          <a:xfrm>
            <a:off x="5542800" y="3725450"/>
            <a:ext cx="301500" cy="1602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Crimson Text"/>
                <a:ea typeface="Crimson Text"/>
                <a:cs typeface="Crimson Text"/>
                <a:sym typeface="Crimson Text"/>
              </a:rPr>
              <a:t>No</a:t>
            </a:r>
            <a:endParaRPr sz="600">
              <a:solidFill>
                <a:srgbClr val="FFFFFF"/>
              </a:solidFill>
            </a:endParaRPr>
          </a:p>
        </p:txBody>
      </p:sp>
      <p:sp>
        <p:nvSpPr>
          <p:cNvPr id="122" name="Google Shape;122;p14"/>
          <p:cNvSpPr/>
          <p:nvPr/>
        </p:nvSpPr>
        <p:spPr>
          <a:xfrm rot="-5400000">
            <a:off x="4602450" y="4404200"/>
            <a:ext cx="866700" cy="1095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3" name="Google Shape;123;p14"/>
          <p:cNvSpPr txBox="1"/>
          <p:nvPr/>
        </p:nvSpPr>
        <p:spPr>
          <a:xfrm>
            <a:off x="5055963" y="4374288"/>
            <a:ext cx="301500" cy="2223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600">
                <a:solidFill>
                  <a:srgbClr val="FFFFFF"/>
                </a:solidFill>
                <a:latin typeface="Crimson Text"/>
                <a:ea typeface="Crimson Text"/>
                <a:cs typeface="Crimson Text"/>
                <a:sym typeface="Crimson Text"/>
              </a:rPr>
              <a:t>Yes</a:t>
            </a:r>
            <a:endParaRPr sz="600">
              <a:solidFill>
                <a:srgbClr val="FFFFFF"/>
              </a:solidFill>
            </a:endParaRPr>
          </a:p>
        </p:txBody>
      </p:sp>
      <p:sp>
        <p:nvSpPr>
          <p:cNvPr id="124" name="Google Shape;124;p14"/>
          <p:cNvSpPr/>
          <p:nvPr/>
        </p:nvSpPr>
        <p:spPr>
          <a:xfrm rot="-5400000">
            <a:off x="4560125" y="2896975"/>
            <a:ext cx="866700" cy="1095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txBox="1"/>
          <p:nvPr/>
        </p:nvSpPr>
        <p:spPr>
          <a:xfrm>
            <a:off x="3950050" y="4959874"/>
            <a:ext cx="1206000" cy="1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Century Gothic"/>
                <a:ea typeface="Century Gothic"/>
                <a:cs typeface="Century Gothic"/>
                <a:sym typeface="Century Gothic"/>
              </a:rPr>
              <a:t>Get Tested</a:t>
            </a:r>
            <a:endParaRPr sz="700">
              <a:latin typeface="Century Gothic"/>
              <a:ea typeface="Century Gothic"/>
              <a:cs typeface="Century Gothic"/>
              <a:sym typeface="Century Gothic"/>
            </a:endParaRPr>
          </a:p>
        </p:txBody>
      </p:sp>
      <p:pic>
        <p:nvPicPr>
          <p:cNvPr id="126" name="Google Shape;126;p14"/>
          <p:cNvPicPr preferRelativeResize="0"/>
          <p:nvPr/>
        </p:nvPicPr>
        <p:blipFill>
          <a:blip r:embed="rId9">
            <a:alphaModFix/>
          </a:blip>
          <a:stretch>
            <a:fillRect/>
          </a:stretch>
        </p:blipFill>
        <p:spPr>
          <a:xfrm>
            <a:off x="2520938" y="2510939"/>
            <a:ext cx="1134098" cy="2289958"/>
          </a:xfrm>
          <a:prstGeom prst="rect">
            <a:avLst/>
          </a:prstGeom>
          <a:noFill/>
          <a:ln>
            <a:noFill/>
          </a:ln>
        </p:spPr>
      </p:pic>
      <p:pic>
        <p:nvPicPr>
          <p:cNvPr id="127" name="Google Shape;127;p14"/>
          <p:cNvPicPr preferRelativeResize="0"/>
          <p:nvPr/>
        </p:nvPicPr>
        <p:blipFill>
          <a:blip r:embed="rId10">
            <a:alphaModFix/>
          </a:blip>
          <a:stretch>
            <a:fillRect/>
          </a:stretch>
        </p:blipFill>
        <p:spPr>
          <a:xfrm>
            <a:off x="6503700" y="497275"/>
            <a:ext cx="909399" cy="1836237"/>
          </a:xfrm>
          <a:prstGeom prst="rect">
            <a:avLst/>
          </a:prstGeom>
          <a:noFill/>
          <a:ln>
            <a:noFill/>
          </a:ln>
        </p:spPr>
      </p:pic>
      <p:pic>
        <p:nvPicPr>
          <p:cNvPr id="128" name="Google Shape;128;p14"/>
          <p:cNvPicPr preferRelativeResize="0"/>
          <p:nvPr/>
        </p:nvPicPr>
        <p:blipFill>
          <a:blip r:embed="rId11">
            <a:alphaModFix/>
          </a:blip>
          <a:stretch>
            <a:fillRect/>
          </a:stretch>
        </p:blipFill>
        <p:spPr>
          <a:xfrm>
            <a:off x="6542512" y="2614600"/>
            <a:ext cx="973100" cy="1964854"/>
          </a:xfrm>
          <a:prstGeom prst="rect">
            <a:avLst/>
          </a:prstGeom>
          <a:noFill/>
          <a:ln>
            <a:noFill/>
          </a:ln>
        </p:spPr>
      </p:pic>
      <p:pic>
        <p:nvPicPr>
          <p:cNvPr id="129" name="Google Shape;129;p14"/>
          <p:cNvPicPr preferRelativeResize="0"/>
          <p:nvPr/>
        </p:nvPicPr>
        <p:blipFill>
          <a:blip r:embed="rId12">
            <a:alphaModFix/>
          </a:blip>
          <a:stretch>
            <a:fillRect/>
          </a:stretch>
        </p:blipFill>
        <p:spPr>
          <a:xfrm>
            <a:off x="5202632" y="535063"/>
            <a:ext cx="858700" cy="1733889"/>
          </a:xfrm>
          <a:prstGeom prst="rect">
            <a:avLst/>
          </a:prstGeom>
          <a:noFill/>
          <a:ln>
            <a:noFill/>
          </a:ln>
        </p:spPr>
      </p:pic>
      <p:pic>
        <p:nvPicPr>
          <p:cNvPr id="130" name="Google Shape;130;p14"/>
          <p:cNvPicPr preferRelativeResize="0"/>
          <p:nvPr/>
        </p:nvPicPr>
        <p:blipFill>
          <a:blip r:embed="rId13">
            <a:alphaModFix/>
          </a:blip>
          <a:stretch>
            <a:fillRect/>
          </a:stretch>
        </p:blipFill>
        <p:spPr>
          <a:xfrm>
            <a:off x="4245793" y="535087"/>
            <a:ext cx="858700" cy="17338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34" name="Shape 134"/>
        <p:cNvGrpSpPr/>
        <p:nvPr/>
      </p:nvGrpSpPr>
      <p:grpSpPr>
        <a:xfrm>
          <a:off x="0" y="0"/>
          <a:ext cx="0" cy="0"/>
          <a:chOff x="0" y="0"/>
          <a:chExt cx="0" cy="0"/>
        </a:xfrm>
      </p:grpSpPr>
      <p:pic>
        <p:nvPicPr>
          <p:cNvPr id="135" name="Google Shape;135;p15"/>
          <p:cNvPicPr preferRelativeResize="0"/>
          <p:nvPr/>
        </p:nvPicPr>
        <p:blipFill>
          <a:blip r:embed="rId3">
            <a:alphaModFix/>
          </a:blip>
          <a:stretch>
            <a:fillRect/>
          </a:stretch>
        </p:blipFill>
        <p:spPr>
          <a:xfrm>
            <a:off x="203738" y="491354"/>
            <a:ext cx="893073" cy="1803272"/>
          </a:xfrm>
          <a:prstGeom prst="rect">
            <a:avLst/>
          </a:prstGeom>
          <a:noFill/>
          <a:ln>
            <a:noFill/>
          </a:ln>
        </p:spPr>
      </p:pic>
      <p:pic>
        <p:nvPicPr>
          <p:cNvPr id="136" name="Google Shape;136;p15"/>
          <p:cNvPicPr preferRelativeResize="0"/>
          <p:nvPr/>
        </p:nvPicPr>
        <p:blipFill>
          <a:blip r:embed="rId4">
            <a:alphaModFix/>
          </a:blip>
          <a:stretch>
            <a:fillRect/>
          </a:stretch>
        </p:blipFill>
        <p:spPr>
          <a:xfrm>
            <a:off x="1132213" y="491379"/>
            <a:ext cx="893052" cy="1803223"/>
          </a:xfrm>
          <a:prstGeom prst="rect">
            <a:avLst/>
          </a:prstGeom>
          <a:noFill/>
          <a:ln>
            <a:noFill/>
          </a:ln>
        </p:spPr>
      </p:pic>
      <p:pic>
        <p:nvPicPr>
          <p:cNvPr id="137" name="Google Shape;137;p15"/>
          <p:cNvPicPr preferRelativeResize="0"/>
          <p:nvPr/>
        </p:nvPicPr>
        <p:blipFill>
          <a:blip r:embed="rId5">
            <a:alphaModFix/>
          </a:blip>
          <a:stretch>
            <a:fillRect/>
          </a:stretch>
        </p:blipFill>
        <p:spPr>
          <a:xfrm>
            <a:off x="2039724" y="491379"/>
            <a:ext cx="893052" cy="1803223"/>
          </a:xfrm>
          <a:prstGeom prst="rect">
            <a:avLst/>
          </a:prstGeom>
          <a:noFill/>
          <a:ln>
            <a:noFill/>
          </a:ln>
        </p:spPr>
      </p:pic>
      <p:cxnSp>
        <p:nvCxnSpPr>
          <p:cNvPr id="138" name="Google Shape;138;p15"/>
          <p:cNvCxnSpPr/>
          <p:nvPr/>
        </p:nvCxnSpPr>
        <p:spPr>
          <a:xfrm>
            <a:off x="203750" y="426829"/>
            <a:ext cx="3616800" cy="0"/>
          </a:xfrm>
          <a:prstGeom prst="straightConnector1">
            <a:avLst/>
          </a:prstGeom>
          <a:noFill/>
          <a:ln cap="flat" cmpd="sng" w="19050">
            <a:solidFill>
              <a:srgbClr val="1E91FF"/>
            </a:solidFill>
            <a:prstDash val="solid"/>
            <a:round/>
            <a:headEnd len="med" w="med" type="none"/>
            <a:tailEnd len="med" w="med" type="none"/>
          </a:ln>
        </p:spPr>
      </p:cxnSp>
      <p:sp>
        <p:nvSpPr>
          <p:cNvPr id="139" name="Google Shape;139;p15"/>
          <p:cNvSpPr txBox="1"/>
          <p:nvPr/>
        </p:nvSpPr>
        <p:spPr>
          <a:xfrm>
            <a:off x="204638" y="181729"/>
            <a:ext cx="3730200" cy="2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Intro screens + value prop explained (geolocated)</a:t>
            </a:r>
            <a:endParaRPr sz="800">
              <a:latin typeface="Century Gothic"/>
              <a:ea typeface="Century Gothic"/>
              <a:cs typeface="Century Gothic"/>
              <a:sym typeface="Century Gothic"/>
            </a:endParaRPr>
          </a:p>
        </p:txBody>
      </p:sp>
      <p:pic>
        <p:nvPicPr>
          <p:cNvPr id="140" name="Google Shape;140;p15"/>
          <p:cNvPicPr preferRelativeResize="0"/>
          <p:nvPr/>
        </p:nvPicPr>
        <p:blipFill>
          <a:blip r:embed="rId6">
            <a:alphaModFix/>
          </a:blip>
          <a:stretch>
            <a:fillRect/>
          </a:stretch>
        </p:blipFill>
        <p:spPr>
          <a:xfrm>
            <a:off x="4232250" y="474866"/>
            <a:ext cx="909403" cy="1836251"/>
          </a:xfrm>
          <a:prstGeom prst="rect">
            <a:avLst/>
          </a:prstGeom>
          <a:noFill/>
          <a:ln>
            <a:noFill/>
          </a:ln>
        </p:spPr>
      </p:pic>
      <p:pic>
        <p:nvPicPr>
          <p:cNvPr id="141" name="Google Shape;141;p15"/>
          <p:cNvPicPr preferRelativeResize="0"/>
          <p:nvPr/>
        </p:nvPicPr>
        <p:blipFill>
          <a:blip r:embed="rId7">
            <a:alphaModFix/>
          </a:blip>
          <a:stretch>
            <a:fillRect/>
          </a:stretch>
        </p:blipFill>
        <p:spPr>
          <a:xfrm>
            <a:off x="5197722" y="474866"/>
            <a:ext cx="909403" cy="1836251"/>
          </a:xfrm>
          <a:prstGeom prst="rect">
            <a:avLst/>
          </a:prstGeom>
          <a:noFill/>
          <a:ln>
            <a:noFill/>
          </a:ln>
        </p:spPr>
      </p:pic>
      <p:cxnSp>
        <p:nvCxnSpPr>
          <p:cNvPr id="142" name="Google Shape;142;p15"/>
          <p:cNvCxnSpPr/>
          <p:nvPr/>
        </p:nvCxnSpPr>
        <p:spPr>
          <a:xfrm>
            <a:off x="4245788" y="410354"/>
            <a:ext cx="1867500" cy="0"/>
          </a:xfrm>
          <a:prstGeom prst="straightConnector1">
            <a:avLst/>
          </a:prstGeom>
          <a:noFill/>
          <a:ln cap="flat" cmpd="sng" w="19050">
            <a:solidFill>
              <a:srgbClr val="1E91FF"/>
            </a:solidFill>
            <a:prstDash val="solid"/>
            <a:round/>
            <a:headEnd len="med" w="med" type="none"/>
            <a:tailEnd len="med" w="med" type="none"/>
          </a:ln>
        </p:spPr>
      </p:cxnSp>
      <p:sp>
        <p:nvSpPr>
          <p:cNvPr id="143" name="Google Shape;143;p15"/>
          <p:cNvSpPr txBox="1"/>
          <p:nvPr/>
        </p:nvSpPr>
        <p:spPr>
          <a:xfrm>
            <a:off x="4232288" y="181729"/>
            <a:ext cx="1894500" cy="2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App Activation</a:t>
            </a:r>
            <a:endParaRPr sz="800">
              <a:latin typeface="Century Gothic"/>
              <a:ea typeface="Century Gothic"/>
              <a:cs typeface="Century Gothic"/>
              <a:sym typeface="Century Gothic"/>
            </a:endParaRPr>
          </a:p>
        </p:txBody>
      </p:sp>
      <p:sp>
        <p:nvSpPr>
          <p:cNvPr id="144" name="Google Shape;144;p15"/>
          <p:cNvSpPr/>
          <p:nvPr/>
        </p:nvSpPr>
        <p:spPr>
          <a:xfrm rot="5400000">
            <a:off x="3434761" y="1313791"/>
            <a:ext cx="1253100" cy="1584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5400000">
            <a:off x="5727498" y="1313804"/>
            <a:ext cx="1253100" cy="1584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15"/>
          <p:cNvPicPr preferRelativeResize="0"/>
          <p:nvPr/>
        </p:nvPicPr>
        <p:blipFill>
          <a:blip r:embed="rId8">
            <a:alphaModFix/>
          </a:blip>
          <a:stretch>
            <a:fillRect/>
          </a:stretch>
        </p:blipFill>
        <p:spPr>
          <a:xfrm>
            <a:off x="6473187" y="2551600"/>
            <a:ext cx="1053230" cy="2126578"/>
          </a:xfrm>
          <a:prstGeom prst="rect">
            <a:avLst/>
          </a:prstGeom>
          <a:noFill/>
          <a:ln>
            <a:noFill/>
          </a:ln>
        </p:spPr>
      </p:pic>
      <p:pic>
        <p:nvPicPr>
          <p:cNvPr id="147" name="Google Shape;147;p15"/>
          <p:cNvPicPr preferRelativeResize="0"/>
          <p:nvPr/>
        </p:nvPicPr>
        <p:blipFill>
          <a:blip r:embed="rId9">
            <a:alphaModFix/>
          </a:blip>
          <a:stretch>
            <a:fillRect/>
          </a:stretch>
        </p:blipFill>
        <p:spPr>
          <a:xfrm>
            <a:off x="5430011" y="3926801"/>
            <a:ext cx="527078" cy="1064298"/>
          </a:xfrm>
          <a:prstGeom prst="rect">
            <a:avLst/>
          </a:prstGeom>
          <a:noFill/>
          <a:ln>
            <a:noFill/>
          </a:ln>
        </p:spPr>
      </p:pic>
      <p:cxnSp>
        <p:nvCxnSpPr>
          <p:cNvPr id="148" name="Google Shape;148;p15"/>
          <p:cNvCxnSpPr/>
          <p:nvPr/>
        </p:nvCxnSpPr>
        <p:spPr>
          <a:xfrm>
            <a:off x="6424188" y="410054"/>
            <a:ext cx="2446200" cy="600"/>
          </a:xfrm>
          <a:prstGeom prst="straightConnector1">
            <a:avLst/>
          </a:prstGeom>
          <a:noFill/>
          <a:ln cap="flat" cmpd="sng" w="19050">
            <a:solidFill>
              <a:srgbClr val="1E91FF"/>
            </a:solidFill>
            <a:prstDash val="solid"/>
            <a:round/>
            <a:headEnd len="med" w="med" type="none"/>
            <a:tailEnd len="med" w="med" type="none"/>
          </a:ln>
        </p:spPr>
      </p:cxnSp>
      <p:sp>
        <p:nvSpPr>
          <p:cNvPr id="149" name="Google Shape;149;p15"/>
          <p:cNvSpPr txBox="1"/>
          <p:nvPr/>
        </p:nvSpPr>
        <p:spPr>
          <a:xfrm>
            <a:off x="6424241" y="160754"/>
            <a:ext cx="2363100" cy="2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Initial </a:t>
            </a:r>
            <a:r>
              <a:rPr lang="en" sz="800">
                <a:latin typeface="Century Gothic"/>
                <a:ea typeface="Century Gothic"/>
                <a:cs typeface="Century Gothic"/>
                <a:sym typeface="Century Gothic"/>
              </a:rPr>
              <a:t>Assessment</a:t>
            </a:r>
            <a:endParaRPr sz="800">
              <a:latin typeface="Century Gothic"/>
              <a:ea typeface="Century Gothic"/>
              <a:cs typeface="Century Gothic"/>
              <a:sym typeface="Century Gothic"/>
            </a:endParaRPr>
          </a:p>
        </p:txBody>
      </p:sp>
      <p:sp>
        <p:nvSpPr>
          <p:cNvPr id="150" name="Google Shape;150;p15"/>
          <p:cNvSpPr/>
          <p:nvPr/>
        </p:nvSpPr>
        <p:spPr>
          <a:xfrm rot="10800000">
            <a:off x="6473225" y="2387125"/>
            <a:ext cx="1017000" cy="903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1" name="Google Shape;151;p15"/>
          <p:cNvSpPr txBox="1"/>
          <p:nvPr/>
        </p:nvSpPr>
        <p:spPr>
          <a:xfrm>
            <a:off x="7607400" y="2625775"/>
            <a:ext cx="1479000" cy="19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rimson Text"/>
                <a:ea typeface="Crimson Text"/>
                <a:cs typeface="Crimson Text"/>
                <a:sym typeface="Crimson Text"/>
              </a:rPr>
              <a:t>If HCP answers</a:t>
            </a:r>
            <a:r>
              <a:rPr b="1" lang="en" sz="1000">
                <a:latin typeface="Crimson Text"/>
                <a:ea typeface="Crimson Text"/>
                <a:cs typeface="Crimson Text"/>
                <a:sym typeface="Crimson Text"/>
              </a:rPr>
              <a:t> Yes</a:t>
            </a:r>
            <a:r>
              <a:rPr lang="en" sz="1000">
                <a:latin typeface="Crimson Text"/>
                <a:ea typeface="Crimson Text"/>
                <a:cs typeface="Crimson Text"/>
                <a:sym typeface="Crimson Text"/>
              </a:rPr>
              <a:t> to “I have symptoms”, they will first be prompted with the </a:t>
            </a:r>
            <a:r>
              <a:rPr b="1" lang="en" sz="1000">
                <a:latin typeface="Crimson Text"/>
                <a:ea typeface="Crimson Text"/>
                <a:cs typeface="Crimson Text"/>
                <a:sym typeface="Crimson Text"/>
              </a:rPr>
              <a:t>‘severe’</a:t>
            </a:r>
            <a:r>
              <a:rPr lang="en" sz="1000">
                <a:latin typeface="Crimson Text"/>
                <a:ea typeface="Crimson Text"/>
                <a:cs typeface="Crimson Text"/>
                <a:sym typeface="Crimson Text"/>
              </a:rPr>
              <a:t> symptoms screen. </a:t>
            </a:r>
            <a:endParaRPr sz="1000">
              <a:latin typeface="Crimson Text"/>
              <a:ea typeface="Crimson Text"/>
              <a:cs typeface="Crimson Text"/>
              <a:sym typeface="Crimson Text"/>
            </a:endParaRPr>
          </a:p>
          <a:p>
            <a:pPr indent="0" lvl="0" marL="0" rtl="0" algn="l">
              <a:spcBef>
                <a:spcPts val="0"/>
              </a:spcBef>
              <a:spcAft>
                <a:spcPts val="0"/>
              </a:spcAft>
              <a:buNone/>
            </a:pPr>
            <a:r>
              <a:t/>
            </a:r>
            <a:endParaRPr sz="1000">
              <a:latin typeface="Crimson Text"/>
              <a:ea typeface="Crimson Text"/>
              <a:cs typeface="Crimson Text"/>
              <a:sym typeface="Crimson Text"/>
            </a:endParaRPr>
          </a:p>
          <a:p>
            <a:pPr indent="0" lvl="0" marL="0" rtl="0" algn="l">
              <a:spcBef>
                <a:spcPts val="0"/>
              </a:spcBef>
              <a:spcAft>
                <a:spcPts val="0"/>
              </a:spcAft>
              <a:buNone/>
            </a:pPr>
            <a:r>
              <a:rPr lang="en" sz="1000">
                <a:latin typeface="Crimson Text"/>
                <a:ea typeface="Crimson Text"/>
                <a:cs typeface="Crimson Text"/>
                <a:sym typeface="Crimson Text"/>
              </a:rPr>
              <a:t>If they say </a:t>
            </a:r>
            <a:r>
              <a:rPr b="1" lang="en" sz="1000">
                <a:latin typeface="Crimson Text"/>
                <a:ea typeface="Crimson Text"/>
                <a:cs typeface="Crimson Text"/>
                <a:sym typeface="Crimson Text"/>
              </a:rPr>
              <a:t>No</a:t>
            </a:r>
            <a:r>
              <a:rPr lang="en" sz="1000">
                <a:latin typeface="Crimson Text"/>
                <a:ea typeface="Crimson Text"/>
                <a:cs typeface="Crimson Text"/>
                <a:sym typeface="Crimson Text"/>
              </a:rPr>
              <a:t> to the severe symptoms, they will be sent to the </a:t>
            </a:r>
            <a:r>
              <a:rPr b="1" lang="en" sz="1000">
                <a:latin typeface="Crimson Text"/>
                <a:ea typeface="Crimson Text"/>
                <a:cs typeface="Crimson Text"/>
                <a:sym typeface="Crimson Text"/>
              </a:rPr>
              <a:t>“Mild Symptom”</a:t>
            </a:r>
            <a:r>
              <a:rPr lang="en" sz="1000">
                <a:latin typeface="Crimson Text"/>
                <a:ea typeface="Crimson Text"/>
                <a:cs typeface="Crimson Text"/>
                <a:sym typeface="Crimson Text"/>
              </a:rPr>
              <a:t> screen.</a:t>
            </a:r>
            <a:endParaRPr sz="1000">
              <a:latin typeface="Crimson Text"/>
              <a:ea typeface="Crimson Text"/>
              <a:cs typeface="Crimson Text"/>
              <a:sym typeface="Crimson Text"/>
            </a:endParaRPr>
          </a:p>
        </p:txBody>
      </p:sp>
      <p:sp>
        <p:nvSpPr>
          <p:cNvPr id="152" name="Google Shape;152;p15"/>
          <p:cNvSpPr/>
          <p:nvPr/>
        </p:nvSpPr>
        <p:spPr>
          <a:xfrm rot="-5400000">
            <a:off x="3218561" y="3862563"/>
            <a:ext cx="1253100" cy="1584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txBox="1"/>
          <p:nvPr/>
        </p:nvSpPr>
        <p:spPr>
          <a:xfrm>
            <a:off x="417900" y="2671475"/>
            <a:ext cx="1495200" cy="20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Crimson Text"/>
                <a:ea typeface="Crimson Text"/>
                <a:cs typeface="Crimson Text"/>
                <a:sym typeface="Crimson Text"/>
              </a:rPr>
              <a:t>Home Screen after a HCP reported mild symptoms will default to </a:t>
            </a:r>
            <a:r>
              <a:rPr b="1" lang="en" sz="1000">
                <a:latin typeface="Crimson Text"/>
                <a:ea typeface="Crimson Text"/>
                <a:cs typeface="Crimson Text"/>
                <a:sym typeface="Crimson Text"/>
              </a:rPr>
              <a:t>Call Supervisor/Health Care Authorities</a:t>
            </a:r>
            <a:r>
              <a:rPr lang="en" sz="1000">
                <a:latin typeface="Crimson Text"/>
                <a:ea typeface="Crimson Text"/>
                <a:cs typeface="Crimson Text"/>
                <a:sym typeface="Crimson Text"/>
              </a:rPr>
              <a:t> every time they return to the app.  </a:t>
            </a:r>
            <a:endParaRPr sz="1000">
              <a:latin typeface="Crimson Text"/>
              <a:ea typeface="Crimson Text"/>
              <a:cs typeface="Crimson Text"/>
              <a:sym typeface="Crimson Text"/>
            </a:endParaRPr>
          </a:p>
          <a:p>
            <a:pPr indent="0" lvl="0" marL="0" rtl="0" algn="ctr">
              <a:spcBef>
                <a:spcPts val="0"/>
              </a:spcBef>
              <a:spcAft>
                <a:spcPts val="0"/>
              </a:spcAft>
              <a:buNone/>
            </a:pPr>
            <a:r>
              <a:t/>
            </a:r>
            <a:endParaRPr sz="1000">
              <a:latin typeface="Crimson Text"/>
              <a:ea typeface="Crimson Text"/>
              <a:cs typeface="Crimson Text"/>
              <a:sym typeface="Crimson Text"/>
            </a:endParaRPr>
          </a:p>
          <a:p>
            <a:pPr indent="0" lvl="0" marL="0" rtl="0" algn="ctr">
              <a:spcBef>
                <a:spcPts val="0"/>
              </a:spcBef>
              <a:spcAft>
                <a:spcPts val="0"/>
              </a:spcAft>
              <a:buNone/>
            </a:pPr>
            <a:r>
              <a:rPr b="1" lang="en" sz="1000">
                <a:latin typeface="Crimson Text"/>
                <a:ea typeface="Crimson Text"/>
                <a:cs typeface="Crimson Text"/>
                <a:sym typeface="Crimson Text"/>
              </a:rPr>
              <a:t>Option</a:t>
            </a:r>
            <a:r>
              <a:rPr lang="en" sz="1000">
                <a:latin typeface="Crimson Text"/>
                <a:ea typeface="Crimson Text"/>
                <a:cs typeface="Crimson Text"/>
                <a:sym typeface="Crimson Text"/>
              </a:rPr>
              <a:t> to ‘reverse’ reported symptoms (in case user was just playing with the app)</a:t>
            </a:r>
            <a:endParaRPr sz="1000">
              <a:latin typeface="Crimson Text"/>
              <a:ea typeface="Crimson Text"/>
              <a:cs typeface="Crimson Text"/>
              <a:sym typeface="Crimson Text"/>
            </a:endParaRPr>
          </a:p>
        </p:txBody>
      </p:sp>
      <p:sp>
        <p:nvSpPr>
          <p:cNvPr id="154" name="Google Shape;154;p15"/>
          <p:cNvSpPr/>
          <p:nvPr/>
        </p:nvSpPr>
        <p:spPr>
          <a:xfrm>
            <a:off x="75" y="450"/>
            <a:ext cx="3568500" cy="1977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FFFFFF"/>
                </a:solidFill>
                <a:latin typeface="Century Gothic"/>
                <a:ea typeface="Century Gothic"/>
                <a:cs typeface="Century Gothic"/>
                <a:sym typeface="Century Gothic"/>
              </a:rPr>
              <a:t>Symptom Flow - Has Symptoms, Is A HCP</a:t>
            </a:r>
            <a:endParaRPr/>
          </a:p>
        </p:txBody>
      </p:sp>
      <p:sp>
        <p:nvSpPr>
          <p:cNvPr id="155" name="Google Shape;155;p15"/>
          <p:cNvSpPr/>
          <p:nvPr/>
        </p:nvSpPr>
        <p:spPr>
          <a:xfrm rot="-5400000">
            <a:off x="5634600" y="2930200"/>
            <a:ext cx="866700" cy="1095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rot="-5400000">
            <a:off x="5661125" y="4264250"/>
            <a:ext cx="866700" cy="1095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txBox="1"/>
          <p:nvPr/>
        </p:nvSpPr>
        <p:spPr>
          <a:xfrm>
            <a:off x="6122688" y="2873800"/>
            <a:ext cx="301500" cy="22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Crimson Text"/>
                <a:ea typeface="Crimson Text"/>
                <a:cs typeface="Crimson Text"/>
                <a:sym typeface="Crimson Text"/>
              </a:rPr>
              <a:t>Yes</a:t>
            </a:r>
            <a:endParaRPr sz="600">
              <a:solidFill>
                <a:srgbClr val="FFFFFF"/>
              </a:solidFill>
            </a:endParaRPr>
          </a:p>
        </p:txBody>
      </p:sp>
      <p:sp>
        <p:nvSpPr>
          <p:cNvPr id="158" name="Google Shape;158;p15"/>
          <p:cNvSpPr txBox="1"/>
          <p:nvPr/>
        </p:nvSpPr>
        <p:spPr>
          <a:xfrm>
            <a:off x="6149225" y="4208000"/>
            <a:ext cx="301500" cy="2223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Crimson Text"/>
                <a:ea typeface="Crimson Text"/>
                <a:cs typeface="Crimson Text"/>
                <a:sym typeface="Crimson Text"/>
              </a:rPr>
              <a:t>No</a:t>
            </a:r>
            <a:endParaRPr sz="600">
              <a:solidFill>
                <a:srgbClr val="FFFFFF"/>
              </a:solidFill>
            </a:endParaRPr>
          </a:p>
        </p:txBody>
      </p:sp>
      <p:sp>
        <p:nvSpPr>
          <p:cNvPr id="159" name="Google Shape;159;p15"/>
          <p:cNvSpPr txBox="1"/>
          <p:nvPr/>
        </p:nvSpPr>
        <p:spPr>
          <a:xfrm>
            <a:off x="5141650" y="4959875"/>
            <a:ext cx="12060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Century Gothic"/>
                <a:ea typeface="Century Gothic"/>
                <a:cs typeface="Century Gothic"/>
                <a:sym typeface="Century Gothic"/>
              </a:rPr>
              <a:t>“Mild symptoms”</a:t>
            </a:r>
            <a:endParaRPr sz="700">
              <a:latin typeface="Century Gothic"/>
              <a:ea typeface="Century Gothic"/>
              <a:cs typeface="Century Gothic"/>
              <a:sym typeface="Century Gothic"/>
            </a:endParaRPr>
          </a:p>
        </p:txBody>
      </p:sp>
      <p:sp>
        <p:nvSpPr>
          <p:cNvPr id="160" name="Google Shape;160;p15"/>
          <p:cNvSpPr txBox="1"/>
          <p:nvPr/>
        </p:nvSpPr>
        <p:spPr>
          <a:xfrm>
            <a:off x="6450725" y="4829613"/>
            <a:ext cx="12060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If person does not have </a:t>
            </a:r>
            <a:endParaRPr sz="800">
              <a:latin typeface="Century Gothic"/>
              <a:ea typeface="Century Gothic"/>
              <a:cs typeface="Century Gothic"/>
              <a:sym typeface="Century Gothic"/>
            </a:endParaRPr>
          </a:p>
        </p:txBody>
      </p:sp>
      <p:pic>
        <p:nvPicPr>
          <p:cNvPr id="161" name="Google Shape;161;p15"/>
          <p:cNvPicPr preferRelativeResize="0"/>
          <p:nvPr/>
        </p:nvPicPr>
        <p:blipFill>
          <a:blip r:embed="rId9">
            <a:alphaModFix/>
          </a:blip>
          <a:stretch>
            <a:fillRect/>
          </a:stretch>
        </p:blipFill>
        <p:spPr>
          <a:xfrm>
            <a:off x="5417925" y="2428459"/>
            <a:ext cx="551250" cy="1112992"/>
          </a:xfrm>
          <a:prstGeom prst="rect">
            <a:avLst/>
          </a:prstGeom>
          <a:noFill/>
          <a:ln>
            <a:noFill/>
          </a:ln>
        </p:spPr>
      </p:pic>
      <p:sp>
        <p:nvSpPr>
          <p:cNvPr id="162" name="Google Shape;162;p15"/>
          <p:cNvSpPr txBox="1"/>
          <p:nvPr/>
        </p:nvSpPr>
        <p:spPr>
          <a:xfrm>
            <a:off x="5090550" y="3524350"/>
            <a:ext cx="12060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Century Gothic"/>
                <a:ea typeface="Century Gothic"/>
                <a:cs typeface="Century Gothic"/>
                <a:sym typeface="Century Gothic"/>
              </a:rPr>
              <a:t>“Severe symptoms”</a:t>
            </a:r>
            <a:endParaRPr sz="700">
              <a:latin typeface="Century Gothic"/>
              <a:ea typeface="Century Gothic"/>
              <a:cs typeface="Century Gothic"/>
              <a:sym typeface="Century Gothic"/>
            </a:endParaRPr>
          </a:p>
        </p:txBody>
      </p:sp>
      <p:sp>
        <p:nvSpPr>
          <p:cNvPr id="163" name="Google Shape;163;p15"/>
          <p:cNvSpPr txBox="1"/>
          <p:nvPr/>
        </p:nvSpPr>
        <p:spPr>
          <a:xfrm>
            <a:off x="5049338" y="2873800"/>
            <a:ext cx="301500" cy="2223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Crimson Text"/>
                <a:ea typeface="Crimson Text"/>
                <a:cs typeface="Crimson Text"/>
                <a:sym typeface="Crimson Text"/>
              </a:rPr>
              <a:t>Yes</a:t>
            </a:r>
            <a:endParaRPr sz="600">
              <a:solidFill>
                <a:srgbClr val="FFFFFF"/>
              </a:solidFill>
            </a:endParaRPr>
          </a:p>
        </p:txBody>
      </p:sp>
      <p:pic>
        <p:nvPicPr>
          <p:cNvPr id="164" name="Google Shape;164;p15"/>
          <p:cNvPicPr preferRelativeResize="0"/>
          <p:nvPr/>
        </p:nvPicPr>
        <p:blipFill>
          <a:blip r:embed="rId10">
            <a:alphaModFix/>
          </a:blip>
          <a:stretch>
            <a:fillRect/>
          </a:stretch>
        </p:blipFill>
        <p:spPr>
          <a:xfrm>
            <a:off x="4281362" y="2393663"/>
            <a:ext cx="585651" cy="1182574"/>
          </a:xfrm>
          <a:prstGeom prst="rect">
            <a:avLst/>
          </a:prstGeom>
          <a:noFill/>
          <a:ln>
            <a:noFill/>
          </a:ln>
        </p:spPr>
      </p:pic>
      <p:sp>
        <p:nvSpPr>
          <p:cNvPr id="165" name="Google Shape;165;p15"/>
          <p:cNvSpPr txBox="1"/>
          <p:nvPr/>
        </p:nvSpPr>
        <p:spPr>
          <a:xfrm>
            <a:off x="3989250" y="3594175"/>
            <a:ext cx="12060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Century Gothic"/>
                <a:ea typeface="Century Gothic"/>
                <a:cs typeface="Century Gothic"/>
                <a:sym typeface="Century Gothic"/>
              </a:rPr>
              <a:t>Call 911 1st, 2nd advise your supervisor ASAP</a:t>
            </a:r>
            <a:endParaRPr sz="700">
              <a:latin typeface="Century Gothic"/>
              <a:ea typeface="Century Gothic"/>
              <a:cs typeface="Century Gothic"/>
              <a:sym typeface="Century Gothic"/>
            </a:endParaRPr>
          </a:p>
        </p:txBody>
      </p:sp>
      <p:sp>
        <p:nvSpPr>
          <p:cNvPr id="166" name="Google Shape;166;p15"/>
          <p:cNvSpPr/>
          <p:nvPr/>
        </p:nvSpPr>
        <p:spPr>
          <a:xfrm rot="10800000">
            <a:off x="5260198" y="3725449"/>
            <a:ext cx="866700" cy="1602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rgbClr val="FFFFFF"/>
              </a:solidFill>
            </a:endParaRPr>
          </a:p>
        </p:txBody>
      </p:sp>
      <p:sp>
        <p:nvSpPr>
          <p:cNvPr id="167" name="Google Shape;167;p15"/>
          <p:cNvSpPr txBox="1"/>
          <p:nvPr/>
        </p:nvSpPr>
        <p:spPr>
          <a:xfrm>
            <a:off x="5542800" y="3725450"/>
            <a:ext cx="301500" cy="1602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Crimson Text"/>
                <a:ea typeface="Crimson Text"/>
                <a:cs typeface="Crimson Text"/>
                <a:sym typeface="Crimson Text"/>
              </a:rPr>
              <a:t>No</a:t>
            </a:r>
            <a:endParaRPr sz="600">
              <a:solidFill>
                <a:srgbClr val="FFFFFF"/>
              </a:solidFill>
            </a:endParaRPr>
          </a:p>
        </p:txBody>
      </p:sp>
      <p:sp>
        <p:nvSpPr>
          <p:cNvPr id="168" name="Google Shape;168;p15"/>
          <p:cNvSpPr/>
          <p:nvPr/>
        </p:nvSpPr>
        <p:spPr>
          <a:xfrm rot="-5400000">
            <a:off x="4602450" y="4404200"/>
            <a:ext cx="866700" cy="1095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9" name="Google Shape;169;p15"/>
          <p:cNvSpPr txBox="1"/>
          <p:nvPr/>
        </p:nvSpPr>
        <p:spPr>
          <a:xfrm>
            <a:off x="5055963" y="4374288"/>
            <a:ext cx="301500" cy="2223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600">
                <a:solidFill>
                  <a:srgbClr val="FFFFFF"/>
                </a:solidFill>
                <a:latin typeface="Crimson Text"/>
                <a:ea typeface="Crimson Text"/>
                <a:cs typeface="Crimson Text"/>
                <a:sym typeface="Crimson Text"/>
              </a:rPr>
              <a:t>Yes</a:t>
            </a:r>
            <a:endParaRPr sz="600">
              <a:solidFill>
                <a:srgbClr val="FFFFFF"/>
              </a:solidFill>
            </a:endParaRPr>
          </a:p>
        </p:txBody>
      </p:sp>
      <p:sp>
        <p:nvSpPr>
          <p:cNvPr id="170" name="Google Shape;170;p15"/>
          <p:cNvSpPr/>
          <p:nvPr/>
        </p:nvSpPr>
        <p:spPr>
          <a:xfrm rot="-5400000">
            <a:off x="4560125" y="2896975"/>
            <a:ext cx="866700" cy="109500"/>
          </a:xfrm>
          <a:prstGeom prst="triangle">
            <a:avLst>
              <a:gd fmla="val 50648" name="adj"/>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txBox="1"/>
          <p:nvPr/>
        </p:nvSpPr>
        <p:spPr>
          <a:xfrm>
            <a:off x="3950050" y="4959874"/>
            <a:ext cx="1206000" cy="19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Century Gothic"/>
                <a:ea typeface="Century Gothic"/>
                <a:cs typeface="Century Gothic"/>
                <a:sym typeface="Century Gothic"/>
              </a:rPr>
              <a:t>Call Supervisor</a:t>
            </a:r>
            <a:endParaRPr sz="700">
              <a:latin typeface="Century Gothic"/>
              <a:ea typeface="Century Gothic"/>
              <a:cs typeface="Century Gothic"/>
              <a:sym typeface="Century Gothic"/>
            </a:endParaRPr>
          </a:p>
        </p:txBody>
      </p:sp>
      <p:sp>
        <p:nvSpPr>
          <p:cNvPr id="172" name="Google Shape;172;p15"/>
          <p:cNvSpPr txBox="1"/>
          <p:nvPr/>
        </p:nvSpPr>
        <p:spPr>
          <a:xfrm>
            <a:off x="7607400" y="533163"/>
            <a:ext cx="1479000" cy="19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rimson Text"/>
                <a:ea typeface="Crimson Text"/>
                <a:cs typeface="Crimson Text"/>
                <a:sym typeface="Crimson Text"/>
              </a:rPr>
              <a:t>The HCP selects Yes to being a HCP. </a:t>
            </a:r>
            <a:endParaRPr sz="1000">
              <a:latin typeface="Crimson Text"/>
              <a:ea typeface="Crimson Text"/>
              <a:cs typeface="Crimson Text"/>
              <a:sym typeface="Crimson Text"/>
            </a:endParaRPr>
          </a:p>
          <a:p>
            <a:pPr indent="0" lvl="0" marL="0" rtl="0" algn="l">
              <a:spcBef>
                <a:spcPts val="0"/>
              </a:spcBef>
              <a:spcAft>
                <a:spcPts val="0"/>
              </a:spcAft>
              <a:buNone/>
            </a:pPr>
            <a:r>
              <a:t/>
            </a:r>
            <a:endParaRPr sz="1000">
              <a:latin typeface="Crimson Text"/>
              <a:ea typeface="Crimson Text"/>
              <a:cs typeface="Crimson Text"/>
              <a:sym typeface="Crimson Text"/>
            </a:endParaRPr>
          </a:p>
          <a:p>
            <a:pPr indent="0" lvl="0" marL="0" rtl="0" algn="l">
              <a:spcBef>
                <a:spcPts val="0"/>
              </a:spcBef>
              <a:spcAft>
                <a:spcPts val="0"/>
              </a:spcAft>
              <a:buNone/>
            </a:pPr>
            <a:r>
              <a:rPr lang="en" sz="1000">
                <a:latin typeface="Crimson Text"/>
                <a:ea typeface="Crimson Text"/>
                <a:cs typeface="Crimson Text"/>
                <a:sym typeface="Crimson Text"/>
              </a:rPr>
              <a:t>They are then asked if they are a HCP who works with COVID-19 patients. </a:t>
            </a:r>
            <a:endParaRPr sz="1000">
              <a:latin typeface="Crimson Text"/>
              <a:ea typeface="Crimson Text"/>
              <a:cs typeface="Crimson Text"/>
              <a:sym typeface="Crimson Text"/>
            </a:endParaRPr>
          </a:p>
          <a:p>
            <a:pPr indent="0" lvl="0" marL="0" rtl="0" algn="l">
              <a:spcBef>
                <a:spcPts val="0"/>
              </a:spcBef>
              <a:spcAft>
                <a:spcPts val="0"/>
              </a:spcAft>
              <a:buNone/>
            </a:pPr>
            <a:r>
              <a:t/>
            </a:r>
            <a:endParaRPr sz="1000">
              <a:latin typeface="Crimson Text"/>
              <a:ea typeface="Crimson Text"/>
              <a:cs typeface="Crimson Text"/>
              <a:sym typeface="Crimson Text"/>
            </a:endParaRPr>
          </a:p>
        </p:txBody>
      </p:sp>
      <p:pic>
        <p:nvPicPr>
          <p:cNvPr id="173" name="Google Shape;173;p15"/>
          <p:cNvPicPr preferRelativeResize="0"/>
          <p:nvPr/>
        </p:nvPicPr>
        <p:blipFill>
          <a:blip r:embed="rId11">
            <a:alphaModFix/>
          </a:blip>
          <a:stretch>
            <a:fillRect/>
          </a:stretch>
        </p:blipFill>
        <p:spPr>
          <a:xfrm>
            <a:off x="4316625" y="3831622"/>
            <a:ext cx="551250" cy="1113113"/>
          </a:xfrm>
          <a:prstGeom prst="rect">
            <a:avLst/>
          </a:prstGeom>
          <a:noFill/>
          <a:ln>
            <a:noFill/>
          </a:ln>
        </p:spPr>
      </p:pic>
      <p:pic>
        <p:nvPicPr>
          <p:cNvPr id="174" name="Google Shape;174;p15"/>
          <p:cNvPicPr preferRelativeResize="0"/>
          <p:nvPr/>
        </p:nvPicPr>
        <p:blipFill>
          <a:blip r:embed="rId12">
            <a:alphaModFix/>
          </a:blip>
          <a:stretch>
            <a:fillRect/>
          </a:stretch>
        </p:blipFill>
        <p:spPr>
          <a:xfrm>
            <a:off x="2229091" y="2393675"/>
            <a:ext cx="1339483" cy="2704674"/>
          </a:xfrm>
          <a:prstGeom prst="rect">
            <a:avLst/>
          </a:prstGeom>
          <a:noFill/>
          <a:ln>
            <a:noFill/>
          </a:ln>
        </p:spPr>
      </p:pic>
      <p:pic>
        <p:nvPicPr>
          <p:cNvPr id="175" name="Google Shape;175;p15"/>
          <p:cNvPicPr preferRelativeResize="0"/>
          <p:nvPr/>
        </p:nvPicPr>
        <p:blipFill>
          <a:blip r:embed="rId13">
            <a:alphaModFix/>
          </a:blip>
          <a:stretch>
            <a:fillRect/>
          </a:stretch>
        </p:blipFill>
        <p:spPr>
          <a:xfrm>
            <a:off x="6535199" y="497262"/>
            <a:ext cx="893049" cy="18032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179" name="Shape 179"/>
        <p:cNvGrpSpPr/>
        <p:nvPr/>
      </p:nvGrpSpPr>
      <p:grpSpPr>
        <a:xfrm>
          <a:off x="0" y="0"/>
          <a:ext cx="0" cy="0"/>
          <a:chOff x="0" y="0"/>
          <a:chExt cx="0" cy="0"/>
        </a:xfrm>
      </p:grpSpPr>
      <p:pic>
        <p:nvPicPr>
          <p:cNvPr id="180" name="Google Shape;180;p16"/>
          <p:cNvPicPr preferRelativeResize="0"/>
          <p:nvPr/>
        </p:nvPicPr>
        <p:blipFill>
          <a:blip r:embed="rId3">
            <a:alphaModFix/>
          </a:blip>
          <a:stretch>
            <a:fillRect/>
          </a:stretch>
        </p:blipFill>
        <p:spPr>
          <a:xfrm>
            <a:off x="152400" y="152400"/>
            <a:ext cx="2396374" cy="4838701"/>
          </a:xfrm>
          <a:prstGeom prst="rect">
            <a:avLst/>
          </a:prstGeom>
          <a:noFill/>
          <a:ln>
            <a:noFill/>
          </a:ln>
        </p:spPr>
      </p:pic>
      <p:sp>
        <p:nvSpPr>
          <p:cNvPr id="181" name="Google Shape;181;p16"/>
          <p:cNvSpPr txBox="1"/>
          <p:nvPr/>
        </p:nvSpPr>
        <p:spPr>
          <a:xfrm>
            <a:off x="3120600" y="883700"/>
            <a:ext cx="4644600" cy="21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Intro Screen</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Logo + title TBD by branding team</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Province logo will be customized according to </a:t>
            </a:r>
            <a:r>
              <a:rPr lang="en">
                <a:latin typeface="Century Gothic"/>
                <a:ea typeface="Century Gothic"/>
                <a:cs typeface="Century Gothic"/>
                <a:sym typeface="Century Gothic"/>
              </a:rPr>
              <a:t>province</a:t>
            </a:r>
            <a:r>
              <a:rPr lang="en">
                <a:latin typeface="Century Gothic"/>
                <a:ea typeface="Century Gothic"/>
                <a:cs typeface="Century Gothic"/>
                <a:sym typeface="Century Gothic"/>
              </a:rPr>
              <a:t> </a:t>
            </a:r>
            <a:r>
              <a:rPr b="1" lang="en">
                <a:latin typeface="Century Gothic"/>
                <a:ea typeface="Century Gothic"/>
                <a:cs typeface="Century Gothic"/>
                <a:sym typeface="Century Gothic"/>
              </a:rPr>
              <a:t>(geolocation)</a:t>
            </a:r>
            <a:endParaRPr b="1">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
                <a:latin typeface="Century Gothic"/>
                <a:ea typeface="Century Gothic"/>
                <a:cs typeface="Century Gothic"/>
                <a:sym typeface="Century Gothic"/>
              </a:rPr>
              <a:t>1 second animation at first launch to hide the </a:t>
            </a:r>
            <a:r>
              <a:rPr lang="en">
                <a:latin typeface="Century Gothic"/>
                <a:ea typeface="Century Gothic"/>
                <a:cs typeface="Century Gothic"/>
                <a:sym typeface="Century Gothic"/>
              </a:rPr>
              <a:t>province</a:t>
            </a:r>
            <a:r>
              <a:rPr lang="en">
                <a:latin typeface="Century Gothic"/>
                <a:ea typeface="Century Gothic"/>
                <a:cs typeface="Century Gothic"/>
                <a:sym typeface="Century Gothic"/>
              </a:rPr>
              <a:t> logos as they appear (it will take a second to geolocate).</a:t>
            </a:r>
            <a:endParaRPr>
              <a:latin typeface="Century Gothic"/>
              <a:ea typeface="Century Gothic"/>
              <a:cs typeface="Century Gothic"/>
              <a:sym typeface="Century Gothic"/>
            </a:endParaRPr>
          </a:p>
          <a:p>
            <a:pPr indent="0" lvl="0" marL="457200" rtl="0" algn="l">
              <a:spcBef>
                <a:spcPts val="0"/>
              </a:spcBef>
              <a:spcAft>
                <a:spcPts val="0"/>
              </a:spcAft>
              <a:buNone/>
            </a:pPr>
            <a:r>
              <a:t/>
            </a:r>
            <a:endParaRPr>
              <a:latin typeface="Century Gothic"/>
              <a:ea typeface="Century Gothic"/>
              <a:cs typeface="Century Gothic"/>
              <a:sym typeface="Century Gothic"/>
            </a:endParaRPr>
          </a:p>
        </p:txBody>
      </p:sp>
      <p:sp>
        <p:nvSpPr>
          <p:cNvPr id="182" name="Google Shape;182;p16"/>
          <p:cNvSpPr txBox="1"/>
          <p:nvPr/>
        </p:nvSpPr>
        <p:spPr>
          <a:xfrm>
            <a:off x="4157250" y="3032575"/>
            <a:ext cx="4888500" cy="1808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800">
                <a:latin typeface="Century Gothic"/>
                <a:ea typeface="Century Gothic"/>
                <a:cs typeface="Century Gothic"/>
                <a:sym typeface="Century Gothic"/>
              </a:rPr>
              <a:t>Quick mockups created by The Decision Lab to get us started on a user friendly facing design. Visual identity borrowed from </a:t>
            </a:r>
            <a:r>
              <a:rPr b="1" lang="en" sz="1800" u="sng">
                <a:latin typeface="Century Gothic"/>
                <a:ea typeface="Century Gothic"/>
                <a:cs typeface="Century Gothic"/>
                <a:sym typeface="Century Gothic"/>
              </a:rPr>
              <a:t>dialogue.co</a:t>
            </a:r>
            <a:r>
              <a:rPr b="1" lang="en" sz="1800">
                <a:latin typeface="Century Gothic"/>
                <a:ea typeface="Century Gothic"/>
                <a:cs typeface="Century Gothic"/>
                <a:sym typeface="Century Gothic"/>
              </a:rPr>
              <a:t> for </a:t>
            </a:r>
            <a:r>
              <a:rPr b="1" lang="en" sz="1800" u="sng">
                <a:latin typeface="Century Gothic"/>
                <a:ea typeface="Century Gothic"/>
                <a:cs typeface="Century Gothic"/>
                <a:sym typeface="Century Gothic"/>
              </a:rPr>
              <a:t>illustrative</a:t>
            </a:r>
            <a:r>
              <a:rPr b="1" lang="en" sz="1800">
                <a:latin typeface="Century Gothic"/>
                <a:ea typeface="Century Gothic"/>
                <a:cs typeface="Century Gothic"/>
                <a:sym typeface="Century Gothic"/>
              </a:rPr>
              <a:t> purposes only, NOT to be used in production. </a:t>
            </a:r>
            <a:endParaRPr sz="1800">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186" name="Shape 186"/>
        <p:cNvGrpSpPr/>
        <p:nvPr/>
      </p:nvGrpSpPr>
      <p:grpSpPr>
        <a:xfrm>
          <a:off x="0" y="0"/>
          <a:ext cx="0" cy="0"/>
          <a:chOff x="0" y="0"/>
          <a:chExt cx="0" cy="0"/>
        </a:xfrm>
      </p:grpSpPr>
      <p:sp>
        <p:nvSpPr>
          <p:cNvPr id="187" name="Google Shape;187;p17"/>
          <p:cNvSpPr txBox="1"/>
          <p:nvPr/>
        </p:nvSpPr>
        <p:spPr>
          <a:xfrm>
            <a:off x="6536725" y="621475"/>
            <a:ext cx="1838700" cy="21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2 Intro</a:t>
            </a:r>
            <a:r>
              <a:rPr b="1" lang="en" sz="1800">
                <a:latin typeface="Century Gothic"/>
                <a:ea typeface="Century Gothic"/>
                <a:cs typeface="Century Gothic"/>
                <a:sym typeface="Century Gothic"/>
              </a:rPr>
              <a:t> Screen</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 Swipe, showcasing the features of the app</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 Build trust in authorities behind the app</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 Instill sense of duty/community</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 </a:t>
            </a:r>
            <a:r>
              <a:rPr b="1" lang="en" sz="1200" u="sng">
                <a:latin typeface="Century Gothic"/>
                <a:ea typeface="Century Gothic"/>
                <a:cs typeface="Century Gothic"/>
                <a:sym typeface="Century Gothic"/>
              </a:rPr>
              <a:t>Could be shortened to 1 screen ?</a:t>
            </a:r>
            <a:endParaRPr b="1" sz="1200" u="sng">
              <a:latin typeface="Century Gothic"/>
              <a:ea typeface="Century Gothic"/>
              <a:cs typeface="Century Gothic"/>
              <a:sym typeface="Century Gothic"/>
            </a:endParaRPr>
          </a:p>
        </p:txBody>
      </p:sp>
      <p:pic>
        <p:nvPicPr>
          <p:cNvPr id="188" name="Google Shape;188;p17"/>
          <p:cNvPicPr preferRelativeResize="0"/>
          <p:nvPr/>
        </p:nvPicPr>
        <p:blipFill>
          <a:blip r:embed="rId3">
            <a:alphaModFix/>
          </a:blip>
          <a:stretch>
            <a:fillRect/>
          </a:stretch>
        </p:blipFill>
        <p:spPr>
          <a:xfrm>
            <a:off x="2752376" y="75414"/>
            <a:ext cx="2509975" cy="5068088"/>
          </a:xfrm>
          <a:prstGeom prst="rect">
            <a:avLst/>
          </a:prstGeom>
          <a:noFill/>
          <a:ln>
            <a:noFill/>
          </a:ln>
        </p:spPr>
      </p:pic>
      <p:pic>
        <p:nvPicPr>
          <p:cNvPr id="189" name="Google Shape;189;p17"/>
          <p:cNvPicPr preferRelativeResize="0"/>
          <p:nvPr/>
        </p:nvPicPr>
        <p:blipFill>
          <a:blip r:embed="rId4">
            <a:alphaModFix/>
          </a:blip>
          <a:stretch>
            <a:fillRect/>
          </a:stretch>
        </p:blipFill>
        <p:spPr>
          <a:xfrm>
            <a:off x="102425" y="75437"/>
            <a:ext cx="2509975" cy="50680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193" name="Shape 193"/>
        <p:cNvGrpSpPr/>
        <p:nvPr/>
      </p:nvGrpSpPr>
      <p:grpSpPr>
        <a:xfrm>
          <a:off x="0" y="0"/>
          <a:ext cx="0" cy="0"/>
          <a:chOff x="0" y="0"/>
          <a:chExt cx="0" cy="0"/>
        </a:xfrm>
      </p:grpSpPr>
      <p:sp>
        <p:nvSpPr>
          <p:cNvPr id="194" name="Google Shape;194;p18"/>
          <p:cNvSpPr txBox="1"/>
          <p:nvPr/>
        </p:nvSpPr>
        <p:spPr>
          <a:xfrm>
            <a:off x="6284625" y="289650"/>
            <a:ext cx="2786400" cy="42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Century Gothic"/>
                <a:ea typeface="Century Gothic"/>
                <a:cs typeface="Century Gothic"/>
                <a:sym typeface="Century Gothic"/>
              </a:rPr>
              <a:t>App Activation (Step 1+ Step 2)</a:t>
            </a:r>
            <a:endParaRPr b="1" sz="1100">
              <a:latin typeface="Century Gothic"/>
              <a:ea typeface="Century Gothic"/>
              <a:cs typeface="Century Gothic"/>
              <a:sym typeface="Century Gothic"/>
            </a:endParaRPr>
          </a:p>
          <a:p>
            <a:pPr indent="0" lvl="0" marL="0" rtl="0" algn="l">
              <a:spcBef>
                <a:spcPts val="0"/>
              </a:spcBef>
              <a:spcAft>
                <a:spcPts val="0"/>
              </a:spcAft>
              <a:buNone/>
            </a:pPr>
            <a:r>
              <a:t/>
            </a:r>
            <a:endParaRPr b="1"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lang="en" sz="1100">
                <a:latin typeface="Century Gothic"/>
                <a:ea typeface="Century Gothic"/>
                <a:cs typeface="Century Gothic"/>
                <a:sym typeface="Century Gothic"/>
              </a:rPr>
              <a:t>Prompt user to activate location-services and push notification</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lang="en" sz="1100">
                <a:latin typeface="Century Gothic"/>
                <a:ea typeface="Century Gothic"/>
                <a:cs typeface="Century Gothic"/>
                <a:sym typeface="Century Gothic"/>
              </a:rPr>
              <a:t>We could prompt for phone number/email if we don’t do push </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lang="en" sz="1100">
                <a:latin typeface="Century Gothic"/>
                <a:ea typeface="Century Gothic"/>
                <a:cs typeface="Century Gothic"/>
                <a:sym typeface="Century Gothic"/>
              </a:rPr>
              <a:t>OS-level popup for activation on similar screens, with a ‘progress’ report that highlights the activated functionality.</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lang="en" sz="1100">
                <a:latin typeface="Century Gothic"/>
                <a:ea typeface="Century Gothic"/>
                <a:cs typeface="Century Gothic"/>
                <a:sym typeface="Century Gothic"/>
              </a:rPr>
              <a:t>Option to ‘learn more’ about each of the items, explaining privacy features in more details, etc.</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i="1" lang="en" sz="1100">
                <a:latin typeface="Century Gothic"/>
                <a:ea typeface="Century Gothic"/>
                <a:cs typeface="Century Gothic"/>
                <a:sym typeface="Century Gothic"/>
              </a:rPr>
              <a:t>Ability to OPT-OUT of sharing data with MILA/HC - TBD if we actually want that. </a:t>
            </a:r>
            <a:endParaRPr i="1"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i="1" lang="en" sz="1100" u="sng">
                <a:solidFill>
                  <a:schemeClr val="hlink"/>
                </a:solidFill>
                <a:latin typeface="Century Gothic"/>
                <a:ea typeface="Century Gothic"/>
                <a:cs typeface="Century Gothic"/>
                <a:sym typeface="Century Gothic"/>
                <a:hlinkClick r:id="rId3"/>
              </a:rPr>
              <a:t>Link to TDL desk research on Canadian privacy attitudes</a:t>
            </a:r>
            <a:endParaRPr i="1" sz="1100">
              <a:latin typeface="Century Gothic"/>
              <a:ea typeface="Century Gothic"/>
              <a:cs typeface="Century Gothic"/>
              <a:sym typeface="Century Gothic"/>
            </a:endParaRPr>
          </a:p>
          <a:p>
            <a:pPr indent="0" lvl="0" marL="457200" rtl="0" algn="l">
              <a:spcBef>
                <a:spcPts val="0"/>
              </a:spcBef>
              <a:spcAft>
                <a:spcPts val="0"/>
              </a:spcAft>
              <a:buNone/>
            </a:pPr>
            <a:r>
              <a:t/>
            </a:r>
            <a:endParaRPr sz="1100">
              <a:latin typeface="Century Gothic"/>
              <a:ea typeface="Century Gothic"/>
              <a:cs typeface="Century Gothic"/>
              <a:sym typeface="Century Gothic"/>
            </a:endParaRPr>
          </a:p>
        </p:txBody>
      </p:sp>
      <p:pic>
        <p:nvPicPr>
          <p:cNvPr id="195" name="Google Shape;195;p18"/>
          <p:cNvPicPr preferRelativeResize="0"/>
          <p:nvPr/>
        </p:nvPicPr>
        <p:blipFill>
          <a:blip r:embed="rId4">
            <a:alphaModFix/>
          </a:blip>
          <a:stretch>
            <a:fillRect/>
          </a:stretch>
        </p:blipFill>
        <p:spPr>
          <a:xfrm>
            <a:off x="2821463" y="2697371"/>
            <a:ext cx="1187873" cy="2398497"/>
          </a:xfrm>
          <a:prstGeom prst="rect">
            <a:avLst/>
          </a:prstGeom>
          <a:noFill/>
          <a:ln>
            <a:noFill/>
          </a:ln>
        </p:spPr>
      </p:pic>
      <p:pic>
        <p:nvPicPr>
          <p:cNvPr id="196" name="Google Shape;196;p18"/>
          <p:cNvPicPr preferRelativeResize="0"/>
          <p:nvPr/>
        </p:nvPicPr>
        <p:blipFill>
          <a:blip r:embed="rId5">
            <a:alphaModFix/>
          </a:blip>
          <a:stretch>
            <a:fillRect/>
          </a:stretch>
        </p:blipFill>
        <p:spPr>
          <a:xfrm>
            <a:off x="729975" y="1128138"/>
            <a:ext cx="1965051" cy="3967748"/>
          </a:xfrm>
          <a:prstGeom prst="rect">
            <a:avLst/>
          </a:prstGeom>
          <a:noFill/>
          <a:ln>
            <a:noFill/>
          </a:ln>
        </p:spPr>
      </p:pic>
      <p:sp>
        <p:nvSpPr>
          <p:cNvPr id="197" name="Google Shape;197;p18"/>
          <p:cNvSpPr/>
          <p:nvPr/>
        </p:nvSpPr>
        <p:spPr>
          <a:xfrm>
            <a:off x="1799575" y="289650"/>
            <a:ext cx="2726100" cy="3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Crimson Text"/>
                <a:ea typeface="Crimson Text"/>
                <a:cs typeface="Crimson Text"/>
                <a:sym typeface="Crimson Text"/>
              </a:rPr>
              <a:t>Assumption is that a majority of users will go through these screens without clicking on “Learn More” buttons. </a:t>
            </a:r>
            <a:endParaRPr sz="900">
              <a:latin typeface="Crimson Text"/>
              <a:ea typeface="Crimson Text"/>
              <a:cs typeface="Crimson Text"/>
              <a:sym typeface="Crimson Text"/>
            </a:endParaRPr>
          </a:p>
          <a:p>
            <a:pPr indent="0" lvl="0" marL="0" rtl="0" algn="l">
              <a:spcBef>
                <a:spcPts val="0"/>
              </a:spcBef>
              <a:spcAft>
                <a:spcPts val="0"/>
              </a:spcAft>
              <a:buNone/>
            </a:pPr>
            <a:r>
              <a:t/>
            </a:r>
            <a:endParaRPr sz="900">
              <a:latin typeface="Crimson Text"/>
              <a:ea typeface="Crimson Text"/>
              <a:cs typeface="Crimson Text"/>
              <a:sym typeface="Crimson Text"/>
            </a:endParaRPr>
          </a:p>
          <a:p>
            <a:pPr indent="0" lvl="0" marL="0" rtl="0" algn="l">
              <a:spcBef>
                <a:spcPts val="0"/>
              </a:spcBef>
              <a:spcAft>
                <a:spcPts val="0"/>
              </a:spcAft>
              <a:buNone/>
            </a:pPr>
            <a:r>
              <a:rPr lang="en" sz="900">
                <a:latin typeface="Crimson Text"/>
                <a:ea typeface="Crimson Text"/>
                <a:cs typeface="Crimson Text"/>
                <a:sym typeface="Crimson Text"/>
              </a:rPr>
              <a:t>Those that are not convinced, will be able to</a:t>
            </a:r>
            <a:r>
              <a:rPr b="1" lang="en" sz="900">
                <a:latin typeface="Crimson Text"/>
                <a:ea typeface="Crimson Text"/>
                <a:cs typeface="Crimson Text"/>
                <a:sym typeface="Crimson Text"/>
              </a:rPr>
              <a:t> click on the “why/what is this” links</a:t>
            </a:r>
            <a:r>
              <a:rPr lang="en" sz="900">
                <a:latin typeface="Crimson Text"/>
                <a:ea typeface="Crimson Text"/>
                <a:cs typeface="Crimson Text"/>
                <a:sym typeface="Crimson Text"/>
              </a:rPr>
              <a:t>, next to each item to open the prompt that explains why the app needs that. </a:t>
            </a:r>
            <a:endParaRPr sz="900">
              <a:latin typeface="Crimson Text"/>
              <a:ea typeface="Crimson Text"/>
              <a:cs typeface="Crimson Text"/>
              <a:sym typeface="Crimson Text"/>
            </a:endParaRPr>
          </a:p>
        </p:txBody>
      </p:sp>
      <p:sp>
        <p:nvSpPr>
          <p:cNvPr id="198" name="Google Shape;198;p18"/>
          <p:cNvSpPr/>
          <p:nvPr/>
        </p:nvSpPr>
        <p:spPr>
          <a:xfrm>
            <a:off x="6950775" y="4385350"/>
            <a:ext cx="2153700" cy="6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Crimson Text"/>
                <a:ea typeface="Crimson Text"/>
                <a:cs typeface="Crimson Text"/>
                <a:sym typeface="Crimson Text"/>
              </a:rPr>
              <a:t>Option to read the entire privacy policy in detail (externally)</a:t>
            </a:r>
            <a:endParaRPr sz="900">
              <a:latin typeface="Crimson Text"/>
              <a:ea typeface="Crimson Text"/>
              <a:cs typeface="Crimson Text"/>
              <a:sym typeface="Crimson Text"/>
            </a:endParaRPr>
          </a:p>
        </p:txBody>
      </p:sp>
      <p:cxnSp>
        <p:nvCxnSpPr>
          <p:cNvPr id="199" name="Google Shape;199;p18"/>
          <p:cNvCxnSpPr/>
          <p:nvPr/>
        </p:nvCxnSpPr>
        <p:spPr>
          <a:xfrm flipH="1" rot="10800000">
            <a:off x="2415425" y="1610725"/>
            <a:ext cx="1731900" cy="13959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18"/>
          <p:cNvSpPr/>
          <p:nvPr/>
        </p:nvSpPr>
        <p:spPr>
          <a:xfrm rot="-2276514">
            <a:off x="2556907" y="1473168"/>
            <a:ext cx="2725977" cy="35376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Crimson Text"/>
                <a:ea typeface="Crimson Text"/>
                <a:cs typeface="Crimson Text"/>
                <a:sym typeface="Crimson Text"/>
              </a:rPr>
              <a:t>Opens pop-up</a:t>
            </a:r>
            <a:endParaRPr sz="900">
              <a:latin typeface="Crimson Text"/>
              <a:ea typeface="Crimson Text"/>
              <a:cs typeface="Crimson Text"/>
              <a:sym typeface="Crimson Text"/>
            </a:endParaRPr>
          </a:p>
        </p:txBody>
      </p:sp>
      <p:pic>
        <p:nvPicPr>
          <p:cNvPr id="201" name="Google Shape;201;p18"/>
          <p:cNvPicPr preferRelativeResize="0"/>
          <p:nvPr/>
        </p:nvPicPr>
        <p:blipFill>
          <a:blip r:embed="rId6">
            <a:alphaModFix/>
          </a:blip>
          <a:stretch>
            <a:fillRect/>
          </a:stretch>
        </p:blipFill>
        <p:spPr>
          <a:xfrm>
            <a:off x="4252125" y="794796"/>
            <a:ext cx="2153701" cy="4348703"/>
          </a:xfrm>
          <a:prstGeom prst="rect">
            <a:avLst/>
          </a:prstGeom>
          <a:noFill/>
          <a:ln>
            <a:noFill/>
          </a:ln>
        </p:spPr>
      </p:pic>
      <p:cxnSp>
        <p:nvCxnSpPr>
          <p:cNvPr id="202" name="Google Shape;202;p18"/>
          <p:cNvCxnSpPr/>
          <p:nvPr/>
        </p:nvCxnSpPr>
        <p:spPr>
          <a:xfrm flipH="1">
            <a:off x="5829250" y="4692150"/>
            <a:ext cx="1057800" cy="14400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18"/>
          <p:cNvSpPr/>
          <p:nvPr/>
        </p:nvSpPr>
        <p:spPr>
          <a:xfrm>
            <a:off x="4605950" y="4160025"/>
            <a:ext cx="1530900" cy="124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4563525" y="3419425"/>
            <a:ext cx="1530900" cy="162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18"/>
          <p:cNvCxnSpPr>
            <a:endCxn id="203" idx="3"/>
          </p:cNvCxnSpPr>
          <p:nvPr/>
        </p:nvCxnSpPr>
        <p:spPr>
          <a:xfrm rot="10800000">
            <a:off x="6136850" y="4222125"/>
            <a:ext cx="1008900" cy="118500"/>
          </a:xfrm>
          <a:prstGeom prst="straightConnector1">
            <a:avLst/>
          </a:prstGeom>
          <a:noFill/>
          <a:ln cap="flat" cmpd="sng" w="9525">
            <a:solidFill>
              <a:schemeClr val="dk2"/>
            </a:solidFill>
            <a:prstDash val="solid"/>
            <a:round/>
            <a:headEnd len="med" w="med" type="none"/>
            <a:tailEnd len="med" w="med" type="triangle"/>
          </a:ln>
        </p:spPr>
      </p:cxnSp>
      <p:cxnSp>
        <p:nvCxnSpPr>
          <p:cNvPr id="206" name="Google Shape;206;p18"/>
          <p:cNvCxnSpPr>
            <a:endCxn id="204" idx="3"/>
          </p:cNvCxnSpPr>
          <p:nvPr/>
        </p:nvCxnSpPr>
        <p:spPr>
          <a:xfrm rot="10800000">
            <a:off x="6094425" y="3500575"/>
            <a:ext cx="1132800" cy="534600"/>
          </a:xfrm>
          <a:prstGeom prst="straightConnector1">
            <a:avLst/>
          </a:prstGeom>
          <a:noFill/>
          <a:ln cap="flat" cmpd="sng" w="9525">
            <a:solidFill>
              <a:schemeClr val="dk2"/>
            </a:solidFill>
            <a:prstDash val="solid"/>
            <a:round/>
            <a:headEnd len="med" w="med" type="none"/>
            <a:tailEnd len="med" w="med" type="triangle"/>
          </a:ln>
        </p:spPr>
      </p:cxnSp>
      <p:sp>
        <p:nvSpPr>
          <p:cNvPr id="207" name="Google Shape;207;p18"/>
          <p:cNvSpPr/>
          <p:nvPr/>
        </p:nvSpPr>
        <p:spPr>
          <a:xfrm>
            <a:off x="7054100" y="4010100"/>
            <a:ext cx="2153700" cy="6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Crimson Text"/>
                <a:ea typeface="Crimson Text"/>
                <a:cs typeface="Crimson Text"/>
                <a:sym typeface="Crimson Text"/>
              </a:rPr>
              <a:t>Users can opt-out from MILA + gov. Also available in profile to opt-out later on.</a:t>
            </a:r>
            <a:endParaRPr sz="900">
              <a:latin typeface="Crimson Text"/>
              <a:ea typeface="Crimson Text"/>
              <a:cs typeface="Crimson Text"/>
              <a:sym typeface="Crimson Tex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11" name="Shape 211"/>
        <p:cNvGrpSpPr/>
        <p:nvPr/>
      </p:nvGrpSpPr>
      <p:grpSpPr>
        <a:xfrm>
          <a:off x="0" y="0"/>
          <a:ext cx="0" cy="0"/>
          <a:chOff x="0" y="0"/>
          <a:chExt cx="0" cy="0"/>
        </a:xfrm>
      </p:grpSpPr>
      <p:sp>
        <p:nvSpPr>
          <p:cNvPr id="212" name="Google Shape;212;p19"/>
          <p:cNvSpPr txBox="1"/>
          <p:nvPr/>
        </p:nvSpPr>
        <p:spPr>
          <a:xfrm>
            <a:off x="3888200" y="400775"/>
            <a:ext cx="4945500" cy="41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Assessment</a:t>
            </a:r>
            <a:r>
              <a:rPr b="1" lang="en" sz="1800">
                <a:latin typeface="Century Gothic"/>
                <a:ea typeface="Century Gothic"/>
                <a:cs typeface="Century Gothic"/>
                <a:sym typeface="Century Gothic"/>
              </a:rPr>
              <a:t> - Step 3</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200">
              <a:latin typeface="Century Gothic"/>
              <a:ea typeface="Century Gothic"/>
              <a:cs typeface="Century Gothic"/>
              <a:sym typeface="Century Gothic"/>
            </a:endParaRPr>
          </a:p>
          <a:p>
            <a:pPr indent="-304800" lvl="0" marL="457200" rtl="0" algn="l">
              <a:spcBef>
                <a:spcPts val="0"/>
              </a:spcBef>
              <a:spcAft>
                <a:spcPts val="0"/>
              </a:spcAft>
              <a:buClr>
                <a:srgbClr val="351C75"/>
              </a:buClr>
              <a:buSzPts val="1200"/>
              <a:buFont typeface="Century Gothic"/>
              <a:buChar char="-"/>
            </a:pPr>
            <a:r>
              <a:rPr b="1" lang="en" sz="1200">
                <a:solidFill>
                  <a:srgbClr val="351C75"/>
                </a:solidFill>
                <a:latin typeface="Century Gothic"/>
                <a:ea typeface="Century Gothic"/>
                <a:cs typeface="Century Gothic"/>
                <a:sym typeface="Century Gothic"/>
              </a:rPr>
              <a:t>IMPORTANT DEV NOTE: App should collect data/be used without the user completing this screen (as soon as they have activated GPS+notification and consent). Need to have ability to dynamically change these questions without app updates (if suddenly some questions are not relevant anymore)</a:t>
            </a:r>
            <a:endParaRPr b="1" sz="1200">
              <a:solidFill>
                <a:srgbClr val="351C75"/>
              </a:solidFill>
              <a:latin typeface="Century Gothic"/>
              <a:ea typeface="Century Gothic"/>
              <a:cs typeface="Century Gothic"/>
              <a:sym typeface="Century Gothic"/>
            </a:endParaRPr>
          </a:p>
          <a:p>
            <a:pPr indent="0" lvl="0" marL="457200" rtl="0" algn="l">
              <a:spcBef>
                <a:spcPts val="0"/>
              </a:spcBef>
              <a:spcAft>
                <a:spcPts val="0"/>
              </a:spcAft>
              <a:buNone/>
            </a:pPr>
            <a:r>
              <a:t/>
            </a:r>
            <a:endParaRPr sz="1200">
              <a:solidFill>
                <a:srgbClr val="351C75"/>
              </a:solidFill>
              <a:latin typeface="Century Gothic"/>
              <a:ea typeface="Century Gothic"/>
              <a:cs typeface="Century Gothic"/>
              <a:sym typeface="Century Gothic"/>
            </a:endParaRPr>
          </a:p>
          <a:p>
            <a:pPr indent="-304800" lvl="0" marL="457200" rtl="0" algn="l">
              <a:spcBef>
                <a:spcPts val="0"/>
              </a:spcBef>
              <a:spcAft>
                <a:spcPts val="0"/>
              </a:spcAft>
              <a:buClr>
                <a:srgbClr val="351C75"/>
              </a:buClr>
              <a:buSzPts val="1200"/>
              <a:buFont typeface="Century Gothic"/>
              <a:buChar char="-"/>
            </a:pPr>
            <a:r>
              <a:rPr lang="en" sz="1200">
                <a:solidFill>
                  <a:srgbClr val="351C75"/>
                </a:solidFill>
                <a:latin typeface="Century Gothic"/>
                <a:ea typeface="Century Gothic"/>
                <a:cs typeface="Century Gothic"/>
                <a:sym typeface="Century Gothic"/>
              </a:rPr>
              <a:t>Shows up right after activating GPS/Notifications + Consent</a:t>
            </a:r>
            <a:endParaRPr sz="1200">
              <a:solidFill>
                <a:srgbClr val="351C75"/>
              </a:solidFill>
              <a:latin typeface="Century Gothic"/>
              <a:ea typeface="Century Gothic"/>
              <a:cs typeface="Century Gothic"/>
              <a:sym typeface="Century Gothic"/>
            </a:endParaRPr>
          </a:p>
          <a:p>
            <a:pPr indent="0" lvl="0" marL="457200" rtl="0" algn="l">
              <a:spcBef>
                <a:spcPts val="0"/>
              </a:spcBef>
              <a:spcAft>
                <a:spcPts val="0"/>
              </a:spcAft>
              <a:buNone/>
            </a:pPr>
            <a:r>
              <a:t/>
            </a:r>
            <a:endParaRPr sz="1200">
              <a:solidFill>
                <a:srgbClr val="351C75"/>
              </a:solidFill>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lang="en" sz="1200">
                <a:latin typeface="Century Gothic"/>
                <a:ea typeface="Century Gothic"/>
                <a:cs typeface="Century Gothic"/>
                <a:sym typeface="Century Gothic"/>
              </a:rPr>
              <a:t>Abhinav’s flow to check what immediate actions are required</a:t>
            </a:r>
            <a:endParaRPr sz="1200">
              <a:latin typeface="Century Gothic"/>
              <a:ea typeface="Century Gothic"/>
              <a:cs typeface="Century Gothic"/>
              <a:sym typeface="Century Gothic"/>
            </a:endParaRPr>
          </a:p>
          <a:p>
            <a:pPr indent="0" lvl="0" marL="457200" rtl="0" algn="l">
              <a:spcBef>
                <a:spcPts val="0"/>
              </a:spcBef>
              <a:spcAft>
                <a:spcPts val="0"/>
              </a:spcAft>
              <a:buNone/>
            </a:pPr>
            <a:r>
              <a:rPr lang="en"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a:p>
            <a:pPr indent="-304800" lvl="0" marL="457200" rtl="0" algn="l">
              <a:spcBef>
                <a:spcPts val="0"/>
              </a:spcBef>
              <a:spcAft>
                <a:spcPts val="0"/>
              </a:spcAft>
              <a:buSzPts val="1200"/>
              <a:buFont typeface="Century Gothic"/>
              <a:buChar char="-"/>
            </a:pPr>
            <a:r>
              <a:rPr b="1" lang="en" sz="1200">
                <a:latin typeface="Century Gothic"/>
                <a:ea typeface="Century Gothic"/>
                <a:cs typeface="Century Gothic"/>
                <a:sym typeface="Century Gothic"/>
              </a:rPr>
              <a:t>Decision-Tree Flow: </a:t>
            </a:r>
            <a:r>
              <a:rPr lang="en" sz="1200">
                <a:latin typeface="Century Gothic"/>
                <a:ea typeface="Century Gothic"/>
                <a:cs typeface="Century Gothic"/>
                <a:sym typeface="Century Gothic"/>
              </a:rPr>
              <a:t>Depending on what they answer (yes to symptoms, yes to health care worker, they will be enrolled in a more complex flow asking follow up questions - elaborate on whether they work with COVID patients (question will drop down below), have 911 symptoms or mild ones, etc). </a:t>
            </a:r>
            <a:endParaRPr sz="1200">
              <a:latin typeface="Century Gothic"/>
              <a:ea typeface="Century Gothic"/>
              <a:cs typeface="Century Gothic"/>
              <a:sym typeface="Century Gothic"/>
            </a:endParaRPr>
          </a:p>
          <a:p>
            <a:pPr indent="0" lvl="0" marL="457200" rtl="0" algn="l">
              <a:spcBef>
                <a:spcPts val="0"/>
              </a:spcBef>
              <a:spcAft>
                <a:spcPts val="0"/>
              </a:spcAft>
              <a:buNone/>
            </a:pPr>
            <a:r>
              <a:t/>
            </a:r>
            <a:endParaRPr>
              <a:latin typeface="Century Gothic"/>
              <a:ea typeface="Century Gothic"/>
              <a:cs typeface="Century Gothic"/>
              <a:sym typeface="Century Gothic"/>
            </a:endParaRPr>
          </a:p>
        </p:txBody>
      </p:sp>
      <p:pic>
        <p:nvPicPr>
          <p:cNvPr id="213" name="Google Shape;213;p19"/>
          <p:cNvPicPr preferRelativeResize="0"/>
          <p:nvPr/>
        </p:nvPicPr>
        <p:blipFill>
          <a:blip r:embed="rId3">
            <a:alphaModFix/>
          </a:blip>
          <a:stretch>
            <a:fillRect/>
          </a:stretch>
        </p:blipFill>
        <p:spPr>
          <a:xfrm>
            <a:off x="465200" y="122100"/>
            <a:ext cx="2467175" cy="49816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17" name="Shape 217"/>
        <p:cNvGrpSpPr/>
        <p:nvPr/>
      </p:nvGrpSpPr>
      <p:grpSpPr>
        <a:xfrm>
          <a:off x="0" y="0"/>
          <a:ext cx="0" cy="0"/>
          <a:chOff x="0" y="0"/>
          <a:chExt cx="0" cy="0"/>
        </a:xfrm>
      </p:grpSpPr>
      <p:sp>
        <p:nvSpPr>
          <p:cNvPr id="218" name="Google Shape;218;p20"/>
          <p:cNvSpPr txBox="1"/>
          <p:nvPr/>
        </p:nvSpPr>
        <p:spPr>
          <a:xfrm>
            <a:off x="4994075" y="99300"/>
            <a:ext cx="3854700" cy="45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Self Check</a:t>
            </a:r>
            <a:r>
              <a:rPr b="1" lang="en" sz="1800">
                <a:latin typeface="Century Gothic"/>
                <a:ea typeface="Century Gothic"/>
                <a:cs typeface="Century Gothic"/>
                <a:sym typeface="Century Gothic"/>
              </a:rPr>
              <a:t> </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latin typeface="Century Gothic"/>
              <a:ea typeface="Century Gothic"/>
              <a:cs typeface="Century Gothic"/>
              <a:sym typeface="Century Gothic"/>
            </a:endParaRPr>
          </a:p>
          <a:p>
            <a:pPr indent="-298450" lvl="0" marL="457200" rtl="0" algn="l">
              <a:spcBef>
                <a:spcPts val="0"/>
              </a:spcBef>
              <a:spcAft>
                <a:spcPts val="0"/>
              </a:spcAft>
              <a:buClr>
                <a:srgbClr val="351C75"/>
              </a:buClr>
              <a:buSzPts val="1100"/>
              <a:buFont typeface="Century Gothic"/>
              <a:buChar char="-"/>
            </a:pPr>
            <a:r>
              <a:rPr lang="en" sz="1100">
                <a:solidFill>
                  <a:srgbClr val="351C75"/>
                </a:solidFill>
                <a:latin typeface="Century Gothic"/>
                <a:ea typeface="Century Gothic"/>
                <a:cs typeface="Century Gothic"/>
                <a:sym typeface="Century Gothic"/>
              </a:rPr>
              <a:t>Shows up IF USER SELECTED </a:t>
            </a:r>
            <a:r>
              <a:rPr b="1" lang="en" sz="1100" u="sng">
                <a:solidFill>
                  <a:srgbClr val="351C75"/>
                </a:solidFill>
                <a:latin typeface="Century Gothic"/>
                <a:ea typeface="Century Gothic"/>
                <a:cs typeface="Century Gothic"/>
                <a:sym typeface="Century Gothic"/>
              </a:rPr>
              <a:t>YES TO SYMPTOMS during onboarding OR IF THEY TAKE THE SELF CHECK . </a:t>
            </a:r>
            <a:endParaRPr b="1" sz="1100" u="sng">
              <a:solidFill>
                <a:srgbClr val="351C75"/>
              </a:solidFill>
              <a:latin typeface="Century Gothic"/>
              <a:ea typeface="Century Gothic"/>
              <a:cs typeface="Century Gothic"/>
              <a:sym typeface="Century Gothic"/>
            </a:endParaRPr>
          </a:p>
          <a:p>
            <a:pPr indent="0" lvl="0" marL="457200" rtl="0" algn="l">
              <a:spcBef>
                <a:spcPts val="0"/>
              </a:spcBef>
              <a:spcAft>
                <a:spcPts val="0"/>
              </a:spcAft>
              <a:buNone/>
            </a:pPr>
            <a:r>
              <a:t/>
            </a:r>
            <a:endParaRPr sz="1100">
              <a:solidFill>
                <a:srgbClr val="351C75"/>
              </a:solidFill>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b="1" lang="en" sz="1100">
                <a:latin typeface="Century Gothic"/>
                <a:ea typeface="Century Gothic"/>
                <a:cs typeface="Century Gothic"/>
                <a:sym typeface="Century Gothic"/>
              </a:rPr>
              <a:t>911 Symptoms First: </a:t>
            </a:r>
            <a:r>
              <a:rPr lang="en" sz="1100">
                <a:latin typeface="Century Gothic"/>
                <a:ea typeface="Century Gothic"/>
                <a:cs typeface="Century Gothic"/>
                <a:sym typeface="Century Gothic"/>
              </a:rPr>
              <a:t>User selects </a:t>
            </a:r>
            <a:r>
              <a:rPr b="1" lang="en" sz="1100">
                <a:latin typeface="Century Gothic"/>
                <a:ea typeface="Century Gothic"/>
                <a:cs typeface="Century Gothic"/>
                <a:sym typeface="Century Gothic"/>
              </a:rPr>
              <a:t>Yes</a:t>
            </a:r>
            <a:r>
              <a:rPr lang="en" sz="1100">
                <a:latin typeface="Century Gothic"/>
                <a:ea typeface="Century Gothic"/>
                <a:cs typeface="Century Gothic"/>
                <a:sym typeface="Century Gothic"/>
              </a:rPr>
              <a:t> to symptoms, they’re first presented with the 911 symptoms. If yes, they’re advised to call 911 on the next screen + given any additional information.</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b="1" lang="en" sz="1100">
                <a:latin typeface="Century Gothic"/>
                <a:ea typeface="Century Gothic"/>
                <a:cs typeface="Century Gothic"/>
                <a:sym typeface="Century Gothic"/>
              </a:rPr>
              <a:t>Mild Symptoms:</a:t>
            </a:r>
            <a:r>
              <a:rPr lang="en" sz="1100">
                <a:latin typeface="Century Gothic"/>
                <a:ea typeface="Century Gothic"/>
                <a:cs typeface="Century Gothic"/>
                <a:sym typeface="Century Gothic"/>
              </a:rPr>
              <a:t> If users select to to 911 symptoms, they’re shown the ‘normal’ symptoms prompt.</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lang="en" sz="1100">
                <a:latin typeface="Century Gothic"/>
                <a:ea typeface="Century Gothic"/>
                <a:cs typeface="Century Gothic"/>
                <a:sym typeface="Century Gothic"/>
              </a:rPr>
              <a:t>If mild, they are advised to self isolate and get tested.  </a:t>
            </a:r>
            <a:endParaRPr sz="1100">
              <a:latin typeface="Century Gothic"/>
              <a:ea typeface="Century Gothic"/>
              <a:cs typeface="Century Gothic"/>
              <a:sym typeface="Century Gothic"/>
            </a:endParaRPr>
          </a:p>
          <a:p>
            <a:pPr indent="-298450" lvl="0" marL="457200" rtl="0" algn="l">
              <a:spcBef>
                <a:spcPts val="0"/>
              </a:spcBef>
              <a:spcAft>
                <a:spcPts val="0"/>
              </a:spcAft>
              <a:buSzPts val="1100"/>
              <a:buFont typeface="Century Gothic"/>
              <a:buChar char="-"/>
            </a:pPr>
            <a:r>
              <a:rPr lang="en" sz="1100">
                <a:latin typeface="Century Gothic"/>
                <a:ea typeface="Century Gothic"/>
                <a:cs typeface="Century Gothic"/>
                <a:sym typeface="Century Gothic"/>
              </a:rPr>
              <a:t>Buttons change opacity/becomes active once the buttons are selected.</a:t>
            </a:r>
            <a:endParaRPr sz="1100">
              <a:latin typeface="Century Gothic"/>
              <a:ea typeface="Century Gothic"/>
              <a:cs typeface="Century Gothic"/>
              <a:sym typeface="Century Gothic"/>
            </a:endParaRPr>
          </a:p>
          <a:p>
            <a:pPr indent="-298450" lvl="0" marL="457200" rtl="0" algn="l">
              <a:spcBef>
                <a:spcPts val="0"/>
              </a:spcBef>
              <a:spcAft>
                <a:spcPts val="0"/>
              </a:spcAft>
              <a:buClr>
                <a:srgbClr val="351C75"/>
              </a:buClr>
              <a:buSzPts val="1100"/>
              <a:buFont typeface="Century Gothic"/>
              <a:buChar char="-"/>
            </a:pPr>
            <a:r>
              <a:rPr lang="en" sz="1100">
                <a:solidFill>
                  <a:srgbClr val="351C75"/>
                </a:solidFill>
                <a:latin typeface="Century Gothic"/>
                <a:ea typeface="Century Gothic"/>
                <a:cs typeface="Century Gothic"/>
                <a:sym typeface="Century Gothic"/>
              </a:rPr>
              <a:t>They are then returned to the homescreen, with the order of ‘action items’ changed - each province can select whether they want to ‘nudge’ the user to get tested, even with mild symptoms.</a:t>
            </a:r>
            <a:endParaRPr sz="1100">
              <a:solidFill>
                <a:srgbClr val="351C75"/>
              </a:solidFill>
              <a:latin typeface="Century Gothic"/>
              <a:ea typeface="Century Gothic"/>
              <a:cs typeface="Century Gothic"/>
              <a:sym typeface="Century Gothic"/>
            </a:endParaRPr>
          </a:p>
          <a:p>
            <a:pPr indent="0" lvl="0" marL="0" rtl="0" algn="l">
              <a:spcBef>
                <a:spcPts val="0"/>
              </a:spcBef>
              <a:spcAft>
                <a:spcPts val="0"/>
              </a:spcAft>
              <a:buNone/>
            </a:pPr>
            <a:r>
              <a:t/>
            </a:r>
            <a:endParaRPr sz="1100">
              <a:solidFill>
                <a:srgbClr val="FF0000"/>
              </a:solidFill>
              <a:latin typeface="Century Gothic"/>
              <a:ea typeface="Century Gothic"/>
              <a:cs typeface="Century Gothic"/>
              <a:sym typeface="Century Gothic"/>
            </a:endParaRPr>
          </a:p>
          <a:p>
            <a:pPr indent="0" lvl="0" marL="457200" rtl="0" algn="l">
              <a:spcBef>
                <a:spcPts val="0"/>
              </a:spcBef>
              <a:spcAft>
                <a:spcPts val="0"/>
              </a:spcAft>
              <a:buNone/>
            </a:pPr>
            <a:r>
              <a:t/>
            </a:r>
            <a:endParaRPr>
              <a:latin typeface="Century Gothic"/>
              <a:ea typeface="Century Gothic"/>
              <a:cs typeface="Century Gothic"/>
              <a:sym typeface="Century Gothic"/>
            </a:endParaRPr>
          </a:p>
        </p:txBody>
      </p:sp>
      <p:pic>
        <p:nvPicPr>
          <p:cNvPr id="219" name="Google Shape;219;p20"/>
          <p:cNvPicPr preferRelativeResize="0"/>
          <p:nvPr/>
        </p:nvPicPr>
        <p:blipFill>
          <a:blip r:embed="rId3">
            <a:alphaModFix/>
          </a:blip>
          <a:stretch>
            <a:fillRect/>
          </a:stretch>
        </p:blipFill>
        <p:spPr>
          <a:xfrm>
            <a:off x="2498225" y="181378"/>
            <a:ext cx="2457499" cy="4962122"/>
          </a:xfrm>
          <a:prstGeom prst="rect">
            <a:avLst/>
          </a:prstGeom>
          <a:noFill/>
          <a:ln>
            <a:noFill/>
          </a:ln>
        </p:spPr>
      </p:pic>
      <p:pic>
        <p:nvPicPr>
          <p:cNvPr id="220" name="Google Shape;220;p20"/>
          <p:cNvPicPr preferRelativeResize="0"/>
          <p:nvPr/>
        </p:nvPicPr>
        <p:blipFill>
          <a:blip r:embed="rId4">
            <a:alphaModFix/>
          </a:blip>
          <a:stretch>
            <a:fillRect/>
          </a:stretch>
        </p:blipFill>
        <p:spPr>
          <a:xfrm>
            <a:off x="0" y="181375"/>
            <a:ext cx="2457499" cy="49621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224" name="Shape 224"/>
        <p:cNvGrpSpPr/>
        <p:nvPr/>
      </p:nvGrpSpPr>
      <p:grpSpPr>
        <a:xfrm>
          <a:off x="0" y="0"/>
          <a:ext cx="0" cy="0"/>
          <a:chOff x="0" y="0"/>
          <a:chExt cx="0" cy="0"/>
        </a:xfrm>
      </p:grpSpPr>
      <p:sp>
        <p:nvSpPr>
          <p:cNvPr id="225" name="Google Shape;225;p21"/>
          <p:cNvSpPr txBox="1"/>
          <p:nvPr/>
        </p:nvSpPr>
        <p:spPr>
          <a:xfrm>
            <a:off x="4659575" y="225350"/>
            <a:ext cx="4359300" cy="48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entury Gothic"/>
                <a:ea typeface="Century Gothic"/>
                <a:cs typeface="Century Gothic"/>
                <a:sym typeface="Century Gothic"/>
              </a:rPr>
              <a:t>All done</a:t>
            </a:r>
            <a:r>
              <a:rPr b="1" lang="en" sz="1800">
                <a:latin typeface="Century Gothic"/>
                <a:ea typeface="Century Gothic"/>
                <a:cs typeface="Century Gothic"/>
                <a:sym typeface="Century Gothic"/>
              </a:rPr>
              <a:t> - App onboarding complete</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a:latin typeface="Century Gothic"/>
              <a:ea typeface="Century Gothic"/>
              <a:cs typeface="Century Gothic"/>
              <a:sym typeface="Century Gothic"/>
            </a:endParaRPr>
          </a:p>
          <a:p>
            <a:pPr indent="0" lvl="0" marL="0" rtl="0" algn="l">
              <a:spcBef>
                <a:spcPts val="0"/>
              </a:spcBef>
              <a:spcAft>
                <a:spcPts val="0"/>
              </a:spcAft>
              <a:buNone/>
            </a:pPr>
            <a:r>
              <a:rPr lang="en" sz="1000">
                <a:latin typeface="Century Gothic"/>
                <a:ea typeface="Century Gothic"/>
                <a:cs typeface="Century Gothic"/>
                <a:sym typeface="Century Gothic"/>
              </a:rPr>
              <a:t>- </a:t>
            </a:r>
            <a:r>
              <a:rPr b="1" lang="en" sz="1000">
                <a:latin typeface="Century Gothic"/>
                <a:ea typeface="Century Gothic"/>
                <a:cs typeface="Century Gothic"/>
                <a:sym typeface="Century Gothic"/>
              </a:rPr>
              <a:t>Home</a:t>
            </a:r>
            <a:r>
              <a:rPr lang="en" sz="1000">
                <a:latin typeface="Century Gothic"/>
                <a:ea typeface="Century Gothic"/>
                <a:cs typeface="Century Gothic"/>
                <a:sym typeface="Century Gothic"/>
              </a:rPr>
              <a:t>: User answers no no no to all, they’re presented with the Home/Dashboard. Since system sees them as ‘low’ risk, there is no risk displayed. </a:t>
            </a:r>
            <a:endParaRPr sz="1000">
              <a:latin typeface="Century Gothic"/>
              <a:ea typeface="Century Gothic"/>
              <a:cs typeface="Century Gothic"/>
              <a:sym typeface="Century Gothic"/>
            </a:endParaRPr>
          </a:p>
          <a:p>
            <a:pPr indent="0" lvl="0" marL="0" rtl="0" algn="l">
              <a:spcBef>
                <a:spcPts val="0"/>
              </a:spcBef>
              <a:spcAft>
                <a:spcPts val="0"/>
              </a:spcAft>
              <a:buNone/>
            </a:pPr>
            <a:r>
              <a:rPr lang="en" sz="1000">
                <a:latin typeface="Century Gothic"/>
                <a:ea typeface="Century Gothic"/>
                <a:cs typeface="Century Gothic"/>
                <a:sym typeface="Century Gothic"/>
              </a:rPr>
              <a:t>- </a:t>
            </a:r>
            <a:r>
              <a:rPr b="1" lang="en" sz="1000">
                <a:latin typeface="Century Gothic"/>
                <a:ea typeface="Century Gothic"/>
                <a:cs typeface="Century Gothic"/>
                <a:sym typeface="Century Gothic"/>
              </a:rPr>
              <a:t>Binary in v1</a:t>
            </a:r>
            <a:r>
              <a:rPr lang="en" sz="1000">
                <a:latin typeface="Century Gothic"/>
                <a:ea typeface="Century Gothic"/>
                <a:cs typeface="Century Gothic"/>
                <a:sym typeface="Century Gothic"/>
              </a:rPr>
              <a:t>: low risk = show the advice given by the province. High risk = self isolate and watch for symptoms, etc. Positive test (self reported) = quarantine.</a:t>
            </a:r>
            <a:endParaRPr sz="1000">
              <a:latin typeface="Century Gothic"/>
              <a:ea typeface="Century Gothic"/>
              <a:cs typeface="Century Gothic"/>
              <a:sym typeface="Century Gothic"/>
            </a:endParaRPr>
          </a:p>
          <a:p>
            <a:pPr indent="0" lvl="0" marL="0" rtl="0" algn="l">
              <a:spcBef>
                <a:spcPts val="0"/>
              </a:spcBef>
              <a:spcAft>
                <a:spcPts val="0"/>
              </a:spcAft>
              <a:buNone/>
            </a:pPr>
            <a:r>
              <a:t/>
            </a:r>
            <a:endParaRPr sz="1000">
              <a:latin typeface="Century Gothic"/>
              <a:ea typeface="Century Gothic"/>
              <a:cs typeface="Century Gothic"/>
              <a:sym typeface="Century Gothic"/>
            </a:endParaRPr>
          </a:p>
          <a:p>
            <a:pPr indent="0" lvl="0" marL="0" rtl="0" algn="l">
              <a:spcBef>
                <a:spcPts val="0"/>
              </a:spcBef>
              <a:spcAft>
                <a:spcPts val="0"/>
              </a:spcAft>
              <a:buNone/>
            </a:pPr>
            <a:r>
              <a:rPr b="1" lang="en" sz="1000">
                <a:latin typeface="Century Gothic"/>
                <a:ea typeface="Century Gothic"/>
                <a:cs typeface="Century Gothic"/>
                <a:sym typeface="Century Gothic"/>
              </a:rPr>
              <a:t>Dashboard Actions:</a:t>
            </a:r>
            <a:r>
              <a:rPr lang="en" sz="1000">
                <a:latin typeface="Century Gothic"/>
                <a:ea typeface="Century Gothic"/>
                <a:cs typeface="Century Gothic"/>
                <a:sym typeface="Century Gothic"/>
              </a:rPr>
              <a:t> The screen will have different sort of </a:t>
            </a:r>
            <a:r>
              <a:rPr lang="en" sz="1000" u="sng">
                <a:latin typeface="Century Gothic"/>
                <a:ea typeface="Century Gothic"/>
                <a:cs typeface="Century Gothic"/>
                <a:sym typeface="Century Gothic"/>
              </a:rPr>
              <a:t>cards/action </a:t>
            </a:r>
            <a:r>
              <a:rPr lang="en" sz="1000">
                <a:latin typeface="Century Gothic"/>
                <a:ea typeface="Century Gothic"/>
                <a:cs typeface="Century Gothic"/>
                <a:sym typeface="Century Gothic"/>
              </a:rPr>
              <a:t>that prompt the user to take different actions, depending on their risk level, situation. E.g. if their risk level is high because they’ve been in contact with someone, the most prominent action recommended will be the self check. If their risk  level is low, the most prominent one will be to complete additional, optional questions to improve risk assessment (e.g. do you take public transit, etc). DEV:THESE CARDS NEED TO BE DYNAMIC (NEW CARDS WITHOUT APP UPDATE)</a:t>
            </a:r>
            <a:endParaRPr sz="1000">
              <a:latin typeface="Century Gothic"/>
              <a:ea typeface="Century Gothic"/>
              <a:cs typeface="Century Gothic"/>
              <a:sym typeface="Century Gothic"/>
            </a:endParaRPr>
          </a:p>
          <a:p>
            <a:pPr indent="0" lvl="0" marL="0" rtl="0" algn="l">
              <a:spcBef>
                <a:spcPts val="0"/>
              </a:spcBef>
              <a:spcAft>
                <a:spcPts val="0"/>
              </a:spcAft>
              <a:buNone/>
            </a:pPr>
            <a:r>
              <a:t/>
            </a:r>
            <a:endParaRPr sz="1000">
              <a:latin typeface="Century Gothic"/>
              <a:ea typeface="Century Gothic"/>
              <a:cs typeface="Century Gothic"/>
              <a:sym typeface="Century Gothic"/>
            </a:endParaRPr>
          </a:p>
          <a:p>
            <a:pPr indent="0" lvl="0" marL="0" rtl="0" algn="l">
              <a:spcBef>
                <a:spcPts val="0"/>
              </a:spcBef>
              <a:spcAft>
                <a:spcPts val="0"/>
              </a:spcAft>
              <a:buNone/>
            </a:pPr>
            <a:r>
              <a:t/>
            </a:r>
            <a:endParaRPr sz="1000">
              <a:latin typeface="Century Gothic"/>
              <a:ea typeface="Century Gothic"/>
              <a:cs typeface="Century Gothic"/>
              <a:sym typeface="Century Gothic"/>
            </a:endParaRPr>
          </a:p>
          <a:p>
            <a:pPr indent="0" lvl="0" marL="0" rtl="0" algn="l">
              <a:spcBef>
                <a:spcPts val="0"/>
              </a:spcBef>
              <a:spcAft>
                <a:spcPts val="0"/>
              </a:spcAft>
              <a:buNone/>
            </a:pPr>
            <a:r>
              <a:rPr lang="en" sz="1000">
                <a:latin typeface="Century Gothic"/>
                <a:ea typeface="Century Gothic"/>
                <a:cs typeface="Century Gothic"/>
                <a:sym typeface="Century Gothic"/>
              </a:rPr>
              <a:t>- </a:t>
            </a:r>
            <a:r>
              <a:rPr b="1" lang="en" sz="1000">
                <a:latin typeface="Century Gothic"/>
                <a:ea typeface="Century Gothic"/>
                <a:cs typeface="Century Gothic"/>
                <a:sym typeface="Century Gothic"/>
              </a:rPr>
              <a:t>Menu Bar: </a:t>
            </a:r>
            <a:r>
              <a:rPr lang="en" sz="1000">
                <a:latin typeface="Century Gothic"/>
                <a:ea typeface="Century Gothic"/>
                <a:cs typeface="Century Gothic"/>
                <a:sym typeface="Century Gothic"/>
              </a:rPr>
              <a:t>The bar menu on the bottom will lead to 2 different screens in v1: </a:t>
            </a:r>
            <a:r>
              <a:rPr b="1" lang="en" sz="1000">
                <a:latin typeface="Century Gothic"/>
                <a:ea typeface="Century Gothic"/>
                <a:cs typeface="Century Gothic"/>
                <a:sym typeface="Century Gothic"/>
              </a:rPr>
              <a:t>Home</a:t>
            </a:r>
            <a:r>
              <a:rPr lang="en" sz="1000">
                <a:latin typeface="Century Gothic"/>
                <a:ea typeface="Century Gothic"/>
                <a:cs typeface="Century Gothic"/>
                <a:sym typeface="Century Gothic"/>
              </a:rPr>
              <a:t> (showing risk level/cards) + </a:t>
            </a:r>
            <a:r>
              <a:rPr b="1" lang="en" sz="1000">
                <a:latin typeface="Century Gothic"/>
                <a:ea typeface="Century Gothic"/>
                <a:cs typeface="Century Gothic"/>
                <a:sym typeface="Century Gothic"/>
              </a:rPr>
              <a:t>Resources</a:t>
            </a:r>
            <a:r>
              <a:rPr lang="en" sz="1000">
                <a:latin typeface="Century Gothic"/>
                <a:ea typeface="Century Gothic"/>
                <a:cs typeface="Century Gothic"/>
                <a:sym typeface="Century Gothic"/>
              </a:rPr>
              <a:t> (gov best practices, livestream PM addresses). Future screens - v2, can be “</a:t>
            </a:r>
            <a:r>
              <a:rPr b="1" lang="en" sz="1000">
                <a:latin typeface="Century Gothic"/>
                <a:ea typeface="Century Gothic"/>
                <a:cs typeface="Century Gothic"/>
                <a:sym typeface="Century Gothic"/>
              </a:rPr>
              <a:t>Notifications</a:t>
            </a:r>
            <a:r>
              <a:rPr lang="en" sz="1000">
                <a:latin typeface="Century Gothic"/>
                <a:ea typeface="Century Gothic"/>
                <a:cs typeface="Century Gothic"/>
                <a:sym typeface="Century Gothic"/>
              </a:rPr>
              <a:t>” </a:t>
            </a:r>
            <a:r>
              <a:rPr lang="en" sz="1000">
                <a:solidFill>
                  <a:schemeClr val="dk1"/>
                </a:solidFill>
                <a:latin typeface="Century Gothic"/>
                <a:ea typeface="Century Gothic"/>
                <a:cs typeface="Century Gothic"/>
                <a:sym typeface="Century Gothic"/>
              </a:rPr>
              <a:t>showing risk level changes, etc</a:t>
            </a:r>
            <a:r>
              <a:rPr lang="en" sz="1000">
                <a:latin typeface="Century Gothic"/>
                <a:ea typeface="Century Gothic"/>
                <a:cs typeface="Century Gothic"/>
                <a:sym typeface="Century Gothic"/>
              </a:rPr>
              <a:t>) and maybe recoveries in your country, etc. </a:t>
            </a:r>
            <a:endParaRPr sz="1000">
              <a:latin typeface="Century Gothic"/>
              <a:ea typeface="Century Gothic"/>
              <a:cs typeface="Century Gothic"/>
              <a:sym typeface="Century Gothic"/>
            </a:endParaRPr>
          </a:p>
          <a:p>
            <a:pPr indent="0" lvl="0" marL="0" rtl="0" algn="l">
              <a:spcBef>
                <a:spcPts val="0"/>
              </a:spcBef>
              <a:spcAft>
                <a:spcPts val="0"/>
              </a:spcAft>
              <a:buNone/>
            </a:pPr>
            <a:r>
              <a:rPr lang="en" sz="1000">
                <a:latin typeface="Century Gothic"/>
                <a:ea typeface="Century Gothic"/>
                <a:cs typeface="Century Gothic"/>
                <a:sym typeface="Century Gothic"/>
              </a:rPr>
              <a:t>- </a:t>
            </a:r>
            <a:r>
              <a:rPr b="1" lang="en" sz="1000">
                <a:latin typeface="Century Gothic"/>
                <a:ea typeface="Century Gothic"/>
                <a:cs typeface="Century Gothic"/>
                <a:sym typeface="Century Gothic"/>
              </a:rPr>
              <a:t>Referrals</a:t>
            </a:r>
            <a:r>
              <a:rPr lang="en" sz="1000">
                <a:latin typeface="Century Gothic"/>
                <a:ea typeface="Century Gothic"/>
                <a:cs typeface="Century Gothic"/>
                <a:sym typeface="Century Gothic"/>
              </a:rPr>
              <a:t>: The share the app” should pop the share screen by default (v1) but v2 can lead a referral screen to keep track of referrals, allowing to send reminders, (Wealthsimple example)</a:t>
            </a:r>
            <a:endParaRPr sz="1000">
              <a:latin typeface="Century Gothic"/>
              <a:ea typeface="Century Gothic"/>
              <a:cs typeface="Century Gothic"/>
              <a:sym typeface="Century Gothic"/>
            </a:endParaRPr>
          </a:p>
          <a:p>
            <a:pPr indent="0" lvl="0" marL="0" rtl="0" algn="l">
              <a:spcBef>
                <a:spcPts val="0"/>
              </a:spcBef>
              <a:spcAft>
                <a:spcPts val="0"/>
              </a:spcAft>
              <a:buNone/>
            </a:pPr>
            <a:r>
              <a:rPr lang="en" sz="1000">
                <a:latin typeface="Century Gothic"/>
                <a:ea typeface="Century Gothic"/>
                <a:cs typeface="Century Gothic"/>
                <a:sym typeface="Century Gothic"/>
              </a:rPr>
              <a:t>- </a:t>
            </a:r>
            <a:r>
              <a:rPr b="1" lang="en" sz="1000">
                <a:latin typeface="Century Gothic"/>
                <a:ea typeface="Century Gothic"/>
                <a:cs typeface="Century Gothic"/>
                <a:sym typeface="Century Gothic"/>
              </a:rPr>
              <a:t>Took COVID-Test:</a:t>
            </a:r>
            <a:r>
              <a:rPr lang="en" sz="1000">
                <a:latin typeface="Century Gothic"/>
                <a:ea typeface="Century Gothic"/>
                <a:cs typeface="Century Gothic"/>
                <a:sym typeface="Century Gothic"/>
              </a:rPr>
              <a:t> self report in v1. V2 - Health professional needs to push link with token to access that screen.</a:t>
            </a:r>
            <a:endParaRPr sz="1000">
              <a:latin typeface="Century Gothic"/>
              <a:ea typeface="Century Gothic"/>
              <a:cs typeface="Century Gothic"/>
              <a:sym typeface="Century Gothic"/>
            </a:endParaRPr>
          </a:p>
        </p:txBody>
      </p:sp>
      <p:pic>
        <p:nvPicPr>
          <p:cNvPr id="226" name="Google Shape;226;p21"/>
          <p:cNvPicPr preferRelativeResize="0"/>
          <p:nvPr/>
        </p:nvPicPr>
        <p:blipFill>
          <a:blip r:embed="rId3">
            <a:alphaModFix/>
          </a:blip>
          <a:stretch>
            <a:fillRect/>
          </a:stretch>
        </p:blipFill>
        <p:spPr>
          <a:xfrm>
            <a:off x="2635953" y="1203725"/>
            <a:ext cx="1935000" cy="3907078"/>
          </a:xfrm>
          <a:prstGeom prst="rect">
            <a:avLst/>
          </a:prstGeom>
          <a:noFill/>
          <a:ln>
            <a:noFill/>
          </a:ln>
        </p:spPr>
      </p:pic>
      <p:pic>
        <p:nvPicPr>
          <p:cNvPr id="227" name="Google Shape;227;p21"/>
          <p:cNvPicPr preferRelativeResize="0"/>
          <p:nvPr/>
        </p:nvPicPr>
        <p:blipFill>
          <a:blip r:embed="rId4">
            <a:alphaModFix/>
          </a:blip>
          <a:stretch>
            <a:fillRect/>
          </a:stretch>
        </p:blipFill>
        <p:spPr>
          <a:xfrm>
            <a:off x="12" y="0"/>
            <a:ext cx="2547325" cy="5143499"/>
          </a:xfrm>
          <a:prstGeom prst="rect">
            <a:avLst/>
          </a:prstGeom>
          <a:noFill/>
          <a:ln>
            <a:noFill/>
          </a:ln>
        </p:spPr>
      </p:pic>
      <p:sp>
        <p:nvSpPr>
          <p:cNvPr id="228" name="Google Shape;228;p21"/>
          <p:cNvSpPr/>
          <p:nvPr/>
        </p:nvSpPr>
        <p:spPr>
          <a:xfrm>
            <a:off x="290650" y="1047625"/>
            <a:ext cx="1958700" cy="12660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204775" y="2396225"/>
            <a:ext cx="2160600" cy="2207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21"/>
          <p:cNvCxnSpPr>
            <a:stCxn id="228" idx="1"/>
          </p:cNvCxnSpPr>
          <p:nvPr/>
        </p:nvCxnSpPr>
        <p:spPr>
          <a:xfrm rot="10800000">
            <a:off x="-586850" y="1087825"/>
            <a:ext cx="877500" cy="592800"/>
          </a:xfrm>
          <a:prstGeom prst="straightConnector1">
            <a:avLst/>
          </a:prstGeom>
          <a:noFill/>
          <a:ln cap="flat" cmpd="sng" w="9525">
            <a:solidFill>
              <a:srgbClr val="0000FF"/>
            </a:solidFill>
            <a:prstDash val="solid"/>
            <a:round/>
            <a:headEnd len="med" w="med" type="none"/>
            <a:tailEnd len="med" w="med" type="none"/>
          </a:ln>
        </p:spPr>
      </p:cxnSp>
      <p:cxnSp>
        <p:nvCxnSpPr>
          <p:cNvPr id="231" name="Google Shape;231;p21"/>
          <p:cNvCxnSpPr/>
          <p:nvPr/>
        </p:nvCxnSpPr>
        <p:spPr>
          <a:xfrm rot="10800000">
            <a:off x="-672725" y="2919275"/>
            <a:ext cx="877500" cy="592800"/>
          </a:xfrm>
          <a:prstGeom prst="straightConnector1">
            <a:avLst/>
          </a:prstGeom>
          <a:noFill/>
          <a:ln cap="flat" cmpd="sng" w="9525">
            <a:solidFill>
              <a:srgbClr val="0000FF"/>
            </a:solidFill>
            <a:prstDash val="solid"/>
            <a:round/>
            <a:headEnd len="med" w="med" type="none"/>
            <a:tailEnd len="med" w="med" type="none"/>
          </a:ln>
        </p:spPr>
      </p:cxnSp>
      <p:sp>
        <p:nvSpPr>
          <p:cNvPr id="232" name="Google Shape;232;p21"/>
          <p:cNvSpPr txBox="1"/>
          <p:nvPr/>
        </p:nvSpPr>
        <p:spPr>
          <a:xfrm>
            <a:off x="-1173925" y="883850"/>
            <a:ext cx="12609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Recommendations</a:t>
            </a:r>
            <a:endParaRPr b="1" sz="900"/>
          </a:p>
        </p:txBody>
      </p:sp>
      <p:sp>
        <p:nvSpPr>
          <p:cNvPr id="233" name="Google Shape;233;p21"/>
          <p:cNvSpPr txBox="1"/>
          <p:nvPr/>
        </p:nvSpPr>
        <p:spPr>
          <a:xfrm>
            <a:off x="-1213300" y="2617075"/>
            <a:ext cx="1260900" cy="2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Action Cards</a:t>
            </a:r>
            <a:endParaRPr b="1"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